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64" d="100"/>
          <a:sy n="64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2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DC81-2223-49D7-9C13-DA0E2C48FFE8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159B-1D40-46C6-B8FA-762A02042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05268/336d6695-eb8e-4081-878a-f1b0dbcee49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703"/>
            <a:ext cx="12192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4787" y="2367171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  <a:t>ГЕОРГИЕВСКАЯ</a:t>
            </a:r>
            <a:b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</a:br>
            <a:r>
              <a:rPr lang="ru-RU" sz="6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/>
              </a:rPr>
              <a:t>ЛЕНТОЧКА</a:t>
            </a:r>
            <a:endParaRPr lang="ru-RU" sz="6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4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74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Акция «Георгиевская ленточка»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" y="1520647"/>
            <a:ext cx="11984182" cy="472775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b="1" u="sng" dirty="0">
                <a:latin typeface="Georgia" panose="02040502050405020303" pitchFamily="18" charset="0"/>
              </a:rPr>
              <a:t>П</a:t>
            </a:r>
            <a:r>
              <a:rPr lang="ru-RU" sz="4400" b="1" u="sng" dirty="0" smtClean="0">
                <a:latin typeface="Georgia" panose="02040502050405020303" pitchFamily="18" charset="0"/>
              </a:rPr>
              <a:t>освящена празднованию Дня Победы</a:t>
            </a:r>
            <a:r>
              <a:rPr lang="ru-RU" sz="4400" b="1" dirty="0" smtClean="0">
                <a:latin typeface="Georgia" panose="02040502050405020303" pitchFamily="18" charset="0"/>
              </a:rPr>
              <a:t>. В дни акции тысячи волонтёры раздают символические ленточки всем желающим на оживлённых улицах, в парках. Впервые акция «Георгиевская ленточка» прошла в Москве в 2005 году. Инициативу подхватили в других городах и даже странах. С тех пор эта акция стала ежегодной. За все время было распространено более 50 миллионов ленточек. А кроме России акция активно проходит в Украине, Казахстане, Греции, Франции, Италии, Эстонии, Латвии,  Великобритании, США, Германии, Китае, Вьетнаме, Бельгии и Афганистане. </a:t>
            </a:r>
            <a:endParaRPr lang="ru-RU" dirty="0"/>
          </a:p>
        </p:txBody>
      </p:sp>
      <p:pic>
        <p:nvPicPr>
          <p:cNvPr id="4" name="Picture 4" descr="http://galerey-room.ru/images/103616_1392708976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9"/>
          <a:stretch/>
        </p:blipFill>
        <p:spPr>
          <a:xfrm>
            <a:off x="0" y="94749"/>
            <a:ext cx="3325091" cy="16723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3183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15" y="1112433"/>
            <a:ext cx="11928765" cy="50323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dirty="0" smtClean="0">
                <a:latin typeface="Georgia" panose="02040502050405020303" pitchFamily="18" charset="0"/>
              </a:rPr>
              <a:t>е </a:t>
            </a:r>
            <a:r>
              <a:rPr lang="ru-RU" b="1" dirty="0">
                <a:latin typeface="Georgia" panose="02040502050405020303" pitchFamily="18" charset="0"/>
              </a:rPr>
              <a:t>дать забыть новым поколениям, кто и какой ценой одержал победу в самой страшной войне прошлого века, чьими наследниками мы остаёмся, чем и кем должны гордиться и о ком помнить. Это не только дань памяти тем, кто пал на поле боя, но и благодарность людям, прошедшим через ВОЙНУ. В канун празднования Дня Победы и в дни проведения акции, каждый участник надевает себе на лацкан одежды Георгиевскую ленточку. </a:t>
            </a:r>
            <a:endParaRPr lang="ru-RU" sz="2700" b="1" dirty="0" smtClean="0"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 акции -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.d-cd.net/5QAAAgOTOuA-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5956" r="27753" b="53759"/>
          <a:stretch/>
        </p:blipFill>
        <p:spPr bwMode="auto">
          <a:xfrm>
            <a:off x="614361" y="1713077"/>
            <a:ext cx="2539931" cy="250122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ckd.komi.muzkult.ru/media/2019/05/07/1258918946/len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62039" r="3931"/>
          <a:stretch/>
        </p:blipFill>
        <p:spPr bwMode="auto">
          <a:xfrm>
            <a:off x="614361" y="4461421"/>
            <a:ext cx="5943601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1054" y="140395"/>
            <a:ext cx="11104419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Как правильно носить                      Георгиевскую ленточку</a:t>
            </a:r>
            <a:endParaRPr lang="ru-RU" sz="5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 descr="https://a.d-cd.net/5QAAAgOTOuA-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2" b="46761"/>
          <a:stretch/>
        </p:blipFill>
        <p:spPr bwMode="auto">
          <a:xfrm>
            <a:off x="3743324" y="1713077"/>
            <a:ext cx="6940551" cy="5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ckd.komi.muzkult.ru/media/2019/05/07/1258918946/len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3" b="38394"/>
          <a:stretch/>
        </p:blipFill>
        <p:spPr bwMode="auto">
          <a:xfrm>
            <a:off x="3743324" y="2218855"/>
            <a:ext cx="6950702" cy="18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7962" y="4461421"/>
            <a:ext cx="55340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Georgia" panose="02040502050405020303" pitchFamily="18" charset="0"/>
              </a:rPr>
              <a:t>Помните, ленточка – это не просто кусок ткани. Это символ Победы над фашизмом!</a:t>
            </a:r>
          </a:p>
          <a:p>
            <a:pPr algn="ctr">
              <a:lnSpc>
                <a:spcPct val="150000"/>
              </a:lnSpc>
            </a:pP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0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6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лента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ru-RU" altLang="ru-RU" sz="5400" b="1" dirty="0">
                <a:latin typeface="Georgia" panose="02040502050405020303" pitchFamily="18" charset="0"/>
              </a:rPr>
              <a:t> </a:t>
            </a:r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это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108364"/>
            <a:ext cx="8277224" cy="53339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Georgia" panose="02040502050405020303" pitchFamily="18" charset="0"/>
              </a:rPr>
              <a:t>Знак памяти о героическом прошлом, о людях сражавшихся за нашу жизнь! Надевая эту ленту, мы выражаем уважение к ветеранам, отдавая дань памяти павшим на поле боя, благодарность людям, отдавшим всё для фронта в годы Великой отечественной войны. Поэтому недопустимо неуважительное отношение к этой ленте.</a:t>
            </a:r>
            <a:endParaRPr lang="ru-RU" dirty="0"/>
          </a:p>
        </p:txBody>
      </p:sp>
      <p:pic>
        <p:nvPicPr>
          <p:cNvPr id="8196" name="Picture 4" descr="http://img1.liveinternet.ru/images/attach/d/0/141/980/141980855_5152557_pppE7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59" y="1108364"/>
            <a:ext cx="4052341" cy="5123173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2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avatars.mds.yandex.net/get-pdb/1931145/3dcffdc3-a260-4d4a-9a82-6bc5c26507be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3018697" y="1300397"/>
            <a:ext cx="7620000" cy="55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4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лента</a:t>
            </a:r>
            <a:r>
              <a:rPr lang="ru-RU" altLang="ru-RU" sz="5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ru-RU" altLang="ru-RU" sz="5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это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23" y="1227060"/>
            <a:ext cx="11782269" cy="52924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b="1" dirty="0" smtClean="0">
                <a:latin typeface="Georgia" panose="02040502050405020303" pitchFamily="18" charset="0"/>
              </a:rPr>
              <a:t>Двухцветная лента к ордену Святого Георгия, Георгиевскому кресту и Георгиевской медали, которые служили военными наградами в Российской Империи. Также георгиевские ленты на бескозырке носили матросы гвардейского экипажа корабля, награждённого Георгиевским флагом. Ленты использовалась как элемент Георгиевских знамён, дополнение к знамени, штандарту и на наградных петлицах. В настоящее время используется как элемент Боевых знамён гвардейских частей в Российской Федерации.</a:t>
            </a:r>
            <a:r>
              <a:rPr lang="ru-RU" altLang="ru-RU" b="1" dirty="0">
                <a:latin typeface="Georgia" panose="02040502050405020303" pitchFamily="18" charset="0"/>
              </a:rPr>
              <a:t/>
            </a:r>
            <a:br>
              <a:rPr lang="ru-RU" altLang="ru-RU" b="1" dirty="0">
                <a:latin typeface="Georgia" panose="02040502050405020303" pitchFamily="18" charset="0"/>
              </a:rPr>
            </a:br>
            <a:endParaRPr lang="ru-RU" altLang="ru-RU" b="1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0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28" y="156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389"/>
            <a:ext cx="663632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Георгиевская ленточка </a:t>
            </a:r>
            <a:r>
              <a:rPr lang="ru-RU" b="1" dirty="0" smtClean="0">
                <a:latin typeface="Georgia" panose="02040502050405020303" pitchFamily="18" charset="0"/>
              </a:rPr>
              <a:t>получила свое название от ордена Святого Георгия. Этот орден был учрежден в России в 1769 году. Он назван по имени святого Георгия, покровителя русского воинства.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://i.mycdn.me/i?r=AzEPZsRbOZEKgBhR0XGMT1RkRHSRjLS-k6nwWQD0VS3Ak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8" y="1414964"/>
            <a:ext cx="3879272" cy="477448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5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309" y="1222882"/>
            <a:ext cx="7620000" cy="53350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Одним из самых известных посмертных чудес святого Георгия является убийство копьем змея (дракона), опустошавшего землю одного языческого царя в Бейруте. Как гласит предание, когда выпал жребий отдать на растерзание чудовищу царскую дочь, явился Георгий на коне и пронзил змея копьем, избавив царевну от смерти.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danye\syna\Рабочий стол\Мамочка\Georg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1" y="1350245"/>
            <a:ext cx="3858925" cy="48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0082" y="24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Георгий Победоносец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Символика цветов Георгиевской ленты</a:t>
            </a: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54" y="1325563"/>
            <a:ext cx="12012118" cy="51501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3200" b="1" dirty="0" smtClean="0">
                <a:latin typeface="Georgia" panose="02040502050405020303" pitchFamily="18" charset="0"/>
              </a:rPr>
              <a:t>Ранее считалось, что полоски на ленте символизируют гибель и воскрешение Святого Георгия: согласно приданию, он трижды прошел через смерть и дважды был воскрешён (три черные полоски и две оранжевые). Более традиционное толкование означает</a:t>
            </a:r>
            <a:r>
              <a:rPr lang="ru-RU" sz="3200" b="1" dirty="0">
                <a:latin typeface="Georgia" panose="02040502050405020303" pitchFamily="18" charset="0"/>
              </a:rPr>
              <a:t>,</a:t>
            </a:r>
            <a:r>
              <a:rPr lang="ru-RU" sz="3200" b="1" dirty="0" smtClean="0">
                <a:latin typeface="Georgia" panose="02040502050405020303" pitchFamily="18" charset="0"/>
              </a:rPr>
              <a:t> чёрный и оранжевый цвет полосок — «дым и пламень», характерные для военного времени. Георгиевские ленты олицетворяют подвиг русского воина на полях сражений, в тылу и на передовой. Эта, еще относительно молодая, достаточно новая символика пробуждает у людей, в первую очередь, патриотические чувства, преисполняя их чувством гордости за свою СТРАНУ - ПОБЕДИТЕЛЬНИЦУ.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Орден  </a:t>
            </a:r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Святого Георгия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1218" y="1579851"/>
            <a:ext cx="7640782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 России очень любили и почитали  святого великомученика  Георгия. Поэтому дали его имя самому  почетному военному ордену. Этим орденом награждались только офицеры и генералы за личные боевые заслуги.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forumimage.ru/uploads/20110418/130314479063003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505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4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Знак отличия Военного ордена </a:t>
            </a:r>
            <a:b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Георгиевский крест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618" y="1870642"/>
            <a:ext cx="724592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Им награждаются военнослужащие из числа солдат, матросов, сержантов и старшин, прапорщиков и мичманов... Вручали их за боевые заслуги и за храбрость, проявленную против неприятеля.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8" name="Picture 12" descr="http://img0.liveinternet.ru/images/attach/d/1/132/822/132822980_3996605_OrdenSvyatogoGeorigiy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4"/>
          <a:stretch/>
        </p:blipFill>
        <p:spPr bwMode="auto">
          <a:xfrm>
            <a:off x="568036" y="1690688"/>
            <a:ext cx="3186546" cy="24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g0.liveinternet.ru/images/attach/d/1/132/822/132822980_3996605_OrdenSvyatogoGeorigiy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2"/>
          <a:stretch/>
        </p:blipFill>
        <p:spPr bwMode="auto">
          <a:xfrm>
            <a:off x="914400" y="3800058"/>
            <a:ext cx="3297382" cy="24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9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&amp;Mcy;&amp;acy;&amp;tcy;&amp;iecy;&amp;rcy;&amp;icy;&amp;acy;&amp;lcy;&amp;ycy; &amp;zcy;&amp;acy; &amp;Mcy;&amp;acy;&amp;jcy; 2014 &amp;gcy;&amp;ocy;&amp;dcy;&amp;acy; &quot; &amp;Scy;&amp;tcy;&amp;rcy;&amp;acy;&amp;ncy;&amp;icy;&amp;tscy;&amp;acy; 51 &quot; &amp;Kcy;&amp;rcy;&amp;ycy;&amp;mcy;&amp;scy;&amp;kcy;&amp;icy;&amp;jcy; &amp;Vcy;&amp;iecy;&amp;kcy;&amp;tcy;&amp;o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508"/>
            <a:ext cx="448191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005268/336d6695-eb8e-4081-878a-f1b0dbcee49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9" y="2106471"/>
            <a:ext cx="6497782" cy="15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889"/>
            <a:ext cx="10515600" cy="1325563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Георгиевские ленты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45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b="1" dirty="0">
                <a:latin typeface="Georgia" panose="02040502050405020303" pitchFamily="18" charset="0"/>
              </a:rPr>
              <a:t>З</a:t>
            </a:r>
            <a:r>
              <a:rPr lang="ru-RU" altLang="ru-RU" b="1" dirty="0" smtClean="0">
                <a:latin typeface="Georgia" panose="02040502050405020303" pitchFamily="18" charset="0"/>
              </a:rPr>
              <a:t>анимают </a:t>
            </a:r>
            <a:r>
              <a:rPr lang="ru-RU" altLang="ru-RU" b="1" dirty="0">
                <a:latin typeface="Georgia" panose="02040502050405020303" pitchFamily="18" charset="0"/>
              </a:rPr>
              <a:t>наиболее почетное место в ряду многочисленных коллективных наград (отличий) частей Российской армии.</a:t>
            </a:r>
            <a:br>
              <a:rPr lang="ru-RU" altLang="ru-RU" b="1" dirty="0">
                <a:latin typeface="Georgia" panose="02040502050405020303" pitchFamily="18" charset="0"/>
              </a:rPr>
            </a:br>
            <a:r>
              <a:rPr lang="ru-RU" altLang="ru-RU" b="1" dirty="0">
                <a:latin typeface="Georgia" panose="02040502050405020303" pitchFamily="18" charset="0"/>
              </a:rPr>
              <a:t>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5" descr="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3" y="4375102"/>
            <a:ext cx="21685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&amp;Rcy;&amp;acy;&amp;zcy;&amp;ncy;&amp;ocy;&amp;iecy; &amp;Zcy;&amp;acy;&amp;pcy;&amp;icy;&amp;scy;&amp;icy; &amp;vcy; &amp;rcy;&amp;ucy;&amp;bcy;&amp;rcy;&amp;icy;&amp;kcy;&amp;iecy; &amp;Rcy;&amp;acy;&amp;zcy;&amp;ncy;&amp;ocy;&amp;iecy; &amp;Dcy;&amp;ncy;&amp;iecy;&amp;vcy;&amp;ncy;&amp;icy;&amp;kcy; &amp;Ocy;&amp;lcy;&amp;softcy;&amp;gcy;&amp;acy;-&amp;Ocy;&amp;lcy;&amp;y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7" y="5527965"/>
            <a:ext cx="6953031" cy="15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otvet.imgsmail.ru/download/u_7eee8d9390f4955f2b51e0e0bc3e601d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87" y="1294065"/>
            <a:ext cx="5687291" cy="39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76204s009.edusite.ru/memory_book/images/pobedanadgermani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6" y="2017340"/>
            <a:ext cx="2045876" cy="40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1.slus.name/7e/1e/7e1e7e28c22cebc57d09fe8e6e656e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394" r="27813" b="9334"/>
          <a:stretch/>
        </p:blipFill>
        <p:spPr bwMode="auto">
          <a:xfrm>
            <a:off x="8307678" y="2416486"/>
            <a:ext cx="1836568" cy="353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iles.voenpro.ru/products/medal-morskoj-pehoty-rossii.1600x1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3350" r="27696" b="8463"/>
          <a:stretch/>
        </p:blipFill>
        <p:spPr bwMode="auto">
          <a:xfrm>
            <a:off x="10321636" y="2695299"/>
            <a:ext cx="1870364" cy="3609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823198" y="570790"/>
            <a:ext cx="3281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Ордена славы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4547" y="570790"/>
            <a:ext cx="238581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</a:t>
            </a:r>
            <a:r>
              <a:rPr lang="ru-RU" alt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«</a:t>
            </a: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За Победу </a:t>
            </a:r>
          </a:p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над Германией»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966576" y="1294065"/>
            <a:ext cx="26553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</a:t>
            </a:r>
            <a:r>
              <a:rPr lang="ru-RU" alt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возрождение казачества»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9971259" y="1294065"/>
            <a:ext cx="257111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Медаль Морской пехоты «За заслуги»</a:t>
            </a:r>
          </a:p>
        </p:txBody>
      </p:sp>
    </p:spTree>
    <p:extLst>
      <p:ext uri="{BB962C8B-B14F-4D97-AF65-F5344CB8AC3E}">
        <p14:creationId xmlns:p14="http://schemas.microsoft.com/office/powerpoint/2010/main" val="65225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528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Георгиевская лента - это</vt:lpstr>
      <vt:lpstr>Символика</vt:lpstr>
      <vt:lpstr>Георгий Победоносец</vt:lpstr>
      <vt:lpstr>Символика цветов Георгиевской ленты</vt:lpstr>
      <vt:lpstr>Орден  Святого Георгия</vt:lpstr>
      <vt:lpstr>Знак отличия Военного ордена  Георгиевский крест</vt:lpstr>
      <vt:lpstr>Георгиевские ленты </vt:lpstr>
      <vt:lpstr>Презентация PowerPoint</vt:lpstr>
      <vt:lpstr>Акция «Георгиевская ленточка» </vt:lpstr>
      <vt:lpstr>Цель акции -</vt:lpstr>
      <vt:lpstr>Как правильно носить                      Георгиевскую ленточку</vt:lpstr>
      <vt:lpstr>Георгиевская лента - это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Галя</cp:lastModifiedBy>
  <cp:revision>27</cp:revision>
  <dcterms:created xsi:type="dcterms:W3CDTF">2020-04-26T19:39:49Z</dcterms:created>
  <dcterms:modified xsi:type="dcterms:W3CDTF">2020-04-27T00:21:21Z</dcterms:modified>
</cp:coreProperties>
</file>