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11.xml" ContentType="application/vnd.openxmlformats-officedocument.presentationml.comment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gif" ContentType="image/gif"/>
  <Override PartName="/ppt/comments/comment2.xml" ContentType="application/vnd.openxmlformats-officedocument.presentationml.comments+xml"/>
  <Override PartName="/ppt/comments/comment10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comments/comment9.xml" ContentType="application/vnd.openxmlformats-officedocument.presentationml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Боос" initials="НБ" lastIdx="25" clrIdx="0">
    <p:extLst>
      <p:ext uri="{19B8F6BF-5375-455C-9EA6-DF929625EA0E}">
        <p15:presenceInfo xmlns:p15="http://schemas.microsoft.com/office/powerpoint/2012/main" xmlns="" userId="2de830dbca41ad8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  <a:srgbClr val="7811DF"/>
    <a:srgbClr val="FF3399"/>
    <a:srgbClr val="99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14" autoAdjust="0"/>
    <p:restoredTop sz="94660"/>
  </p:normalViewPr>
  <p:slideViewPr>
    <p:cSldViewPr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4T19:59:50.492" idx="2">
    <p:pos x="2" y="355"/>
    <p:text>Найди и посчитай желтые и синие звезды.</p:text>
    <p:extLst>
      <p:ext uri="{C676402C-5697-4E1C-873F-D02D1690AC5C}">
        <p15:threadingInfo xmlns:p15="http://schemas.microsoft.com/office/powerpoint/2012/main" xmlns="" timeZoneBias="-180"/>
      </p:ext>
    </p:extLst>
  </p:cm>
  <p:cm authorId="1" dt="2020-04-04T20:21:30.182" idx="6">
    <p:pos x="1" y="185"/>
    <p:text>Покажи на картинке самое большое небесное тело. Что это?</p:text>
    <p:extLst>
      <p:ext uri="{C676402C-5697-4E1C-873F-D02D1690AC5C}">
        <p15:threadingInfo xmlns:p15="http://schemas.microsoft.com/office/powerpoint/2012/main" xmlns="" timeZoneBias="-180"/>
      </p:ext>
    </p:extLst>
  </p:cm>
  <p:cm authorId="1" dt="2020-04-04T20:35:06.572" idx="10">
    <p:pos x="10" y="10"/>
    <p:text>Что на картинке изображено лишнее?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22:39:37.875" idx="24">
    <p:pos x="5127" y="4025"/>
    <p:text>На каких ещё планетах есть сила гравитации,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22:55:11.971" idx="25">
    <p:pos x="5057" y="3838"/>
    <p:text>А что бы ты хотел попробовать из космической еды? Нарисуй.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4T21:07:45.983" idx="11">
    <p:pos x="10" y="10"/>
    <p:text>Какой из этих предметов лишний в космосе?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18:00:08.295" idx="12">
    <p:pos x="34" y="15"/>
    <p:text>Где спряталась летающая тарелка?</p:text>
    <p:extLst>
      <p:ext uri="{C676402C-5697-4E1C-873F-D02D1690AC5C}">
        <p15:threadingInfo xmlns:p15="http://schemas.microsoft.com/office/powerpoint/2012/main" xmlns="" timeZoneBias="-180"/>
      </p:ext>
    </p:extLst>
  </p:cm>
  <p:cm authorId="1" dt="2020-04-05T18:02:46.463" idx="14">
    <p:pos x="17" y="185"/>
    <p:text>Как называется прибор, с помощью которого можно наблюдать отдаленные объекты? Покажи его.</p:text>
    <p:extLst>
      <p:ext uri="{C676402C-5697-4E1C-873F-D02D1690AC5C}">
        <p15:threadingInfo xmlns:p15="http://schemas.microsoft.com/office/powerpoint/2012/main" xmlns="" timeZoneBias="-180"/>
      </p:ext>
    </p:extLst>
  </p:cm>
  <p:cm authorId="1" dt="2020-04-05T18:04:31.751" idx="15">
    <p:pos x="16" y="351"/>
    <p:text>Какую профессию ты видишь на этой картинке?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18:55:48.985" idx="16">
    <p:pos x="5255" y="2219"/>
    <p:text>Покажи на картине центры галактик.</p:text>
    <p:extLst>
      <p:ext uri="{C676402C-5697-4E1C-873F-D02D1690AC5C}">
        <p15:threadingInfo xmlns:p15="http://schemas.microsoft.com/office/powerpoint/2012/main" xmlns="" timeZoneBias="-180"/>
      </p:ext>
    </p:extLst>
  </p:cm>
  <p:cm authorId="1" dt="2020-04-05T18:56:49.065" idx="17">
    <p:pos x="5267" y="2506"/>
    <p:text>Придумай название новой галактики. Обязательно напиши мне*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19:13:02.857" idx="18">
    <p:pos x="2286" y="3886"/>
    <p:text>Как называется самое большое небесное тело на картинке?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20:18:07.136" idx="19">
    <p:pos x="5518" y="659"/>
    <p:text>Что находится в центре Солнечной системы?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21:11:48.093" idx="21">
    <p:pos x="5480" y="3316"/>
    <p:text>Найди и покажи на Луне след ботинка.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21:43:32.599" idx="22">
    <p:pos x="10" y="10"/>
    <p:text>Посчитай, сколько всего астероидов на картинке?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22:17:19.363" idx="23">
    <p:pos x="5457" y="3533"/>
    <p:text>Расскажи, на что похожи созвездия, которые ты видишь на артинке.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A74FC0A8-30FE-4294-A455-4AC122536AF1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95B5A92-8825-4221-BFD5-FFC87AACB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8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5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8892480" cy="2567136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solidFill>
                  <a:srgbClr val="00B0F0"/>
                </a:solidFill>
                <a:latin typeface="Comic Sans MS" panose="030F0702030302020204" pitchFamily="66" charset="0"/>
              </a:rPr>
              <a:t>Презентация подготовлена специально для «Апрельских Петушков».</a:t>
            </a:r>
          </a:p>
          <a:p>
            <a:r>
              <a:rPr lang="ru-RU" sz="1600" dirty="0">
                <a:latin typeface="Comic Sans MS" panose="030F0702030302020204" pitchFamily="66" charset="0"/>
              </a:rPr>
              <a:t>Презентация сопровождается примечаниями, открыв которые, вы можете выполнять задания. После просмотра с детьми презентации,  необходимо взрослым повторить с детьми освоенный материал, показанный на слайдах (рефлексия). Закреплением материала будет художественно-творческий проект в виде рисунков детей(рисунок по замыслу)-пусть каждый ребёнок изобразит то, что больше всего его впечатлило, тема «Космос». </a:t>
            </a:r>
          </a:p>
          <a:p>
            <a:r>
              <a:rPr lang="ru-RU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Ждём рисунки в нашем чате) </a:t>
            </a:r>
          </a:p>
          <a:p>
            <a:r>
              <a:rPr lang="ru-RU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С радостью к вам, Наталья Владимировна и Елена Юрьевна)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556792"/>
            <a:ext cx="7846640" cy="1921121"/>
          </a:xfrm>
        </p:spPr>
        <p:txBody>
          <a:bodyPr/>
          <a:lstStyle/>
          <a:p>
            <a:r>
              <a:rPr lang="ru-RU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Изучаем космос</a:t>
            </a:r>
          </a:p>
        </p:txBody>
      </p:sp>
    </p:spTree>
    <p:extLst>
      <p:ext uri="{BB962C8B-B14F-4D97-AF65-F5344CB8AC3E}">
        <p14:creationId xmlns:p14="http://schemas.microsoft.com/office/powerpoint/2010/main" xmlns="" val="202890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CA31A3-0F8D-4013-BA83-66F7477FC91F}"/>
              </a:ext>
            </a:extLst>
          </p:cNvPr>
          <p:cNvSpPr txBox="1"/>
          <p:nvPr/>
        </p:nvSpPr>
        <p:spPr>
          <a:xfrm>
            <a:off x="539552" y="26064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solidFill>
                  <a:srgbClr val="00B050"/>
                </a:solidFill>
                <a:latin typeface="Comic Sans MS" panose="030F0702030302020204" pitchFamily="66" charset="0"/>
              </a:rPr>
              <a:t>К</a:t>
            </a:r>
            <a:r>
              <a:rPr lang="ru-RU" sz="3200" i="1" dirty="0">
                <a:solidFill>
                  <a:srgbClr val="FFFF00"/>
                </a:solidFill>
                <a:latin typeface="Comic Sans MS" panose="030F0702030302020204" pitchFamily="66" charset="0"/>
              </a:rPr>
              <a:t>О</a:t>
            </a:r>
            <a:r>
              <a:rPr lang="ru-RU" sz="3200" i="1" dirty="0">
                <a:solidFill>
                  <a:srgbClr val="00B0F0"/>
                </a:solidFill>
                <a:latin typeface="Comic Sans MS" panose="030F0702030302020204" pitchFamily="66" charset="0"/>
              </a:rPr>
              <a:t>М</a:t>
            </a:r>
            <a:r>
              <a:rPr lang="ru-RU" sz="3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Е</a:t>
            </a:r>
            <a:r>
              <a:rPr lang="ru-RU" sz="3200" i="1" dirty="0">
                <a:solidFill>
                  <a:srgbClr val="7811DF"/>
                </a:solidFill>
                <a:latin typeface="Comic Sans MS" panose="030F0702030302020204" pitchFamily="66" charset="0"/>
              </a:rPr>
              <a:t>Т</a:t>
            </a:r>
            <a:r>
              <a:rPr lang="ru-RU" sz="3200" i="1" dirty="0">
                <a:solidFill>
                  <a:srgbClr val="FFC000"/>
                </a:solidFill>
                <a:latin typeface="Comic Sans MS" panose="030F0702030302020204" pitchFamily="66" charset="0"/>
              </a:rPr>
              <a:t>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19A5A4-617F-4553-87E8-9BF0ACCB7DE6}"/>
              </a:ext>
            </a:extLst>
          </p:cNvPr>
          <p:cNvSpPr txBox="1"/>
          <p:nvPr/>
        </p:nvSpPr>
        <p:spPr>
          <a:xfrm>
            <a:off x="107504" y="1124744"/>
            <a:ext cx="29523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rbel Light" panose="020B0303020204020204" pitchFamily="34" charset="0"/>
              </a:rPr>
              <a:t>Это небольшое космическое тело, которое вращается вокруг Солнца. При подлёте к светилу у кометы появляется длинный светящийся хвост из газа и пыли.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0D16AF8-40E5-4A66-B229-26B0945AD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429000"/>
            <a:ext cx="3779278" cy="20313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29B1340-58F7-4FA0-8754-9A50C555F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1340768"/>
            <a:ext cx="3384376" cy="173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5763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25DDEA-243C-44BC-B05C-E41222E7823C}"/>
              </a:ext>
            </a:extLst>
          </p:cNvPr>
          <p:cNvSpPr txBox="1"/>
          <p:nvPr/>
        </p:nvSpPr>
        <p:spPr>
          <a:xfrm>
            <a:off x="827584" y="332656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А</a:t>
            </a:r>
            <a:r>
              <a:rPr lang="ru-RU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С</a:t>
            </a:r>
            <a:r>
              <a:rPr lang="ru-RU" sz="3200" b="1" i="1" dirty="0">
                <a:solidFill>
                  <a:srgbClr val="9933FF"/>
                </a:solidFill>
                <a:latin typeface="Comic Sans MS" panose="030F0702030302020204" pitchFamily="66" charset="0"/>
              </a:rPr>
              <a:t>Т</a:t>
            </a:r>
            <a:r>
              <a:rPr lang="ru-RU" sz="3200" b="1" i="1" dirty="0">
                <a:solidFill>
                  <a:srgbClr val="00FF00"/>
                </a:solidFill>
                <a:latin typeface="Comic Sans MS" panose="030F0702030302020204" pitchFamily="66" charset="0"/>
              </a:rPr>
              <a:t>Е</a:t>
            </a:r>
            <a:r>
              <a:rPr lang="ru-RU" sz="3200" b="1" i="1" dirty="0">
                <a:solidFill>
                  <a:srgbClr val="FF3399"/>
                </a:solidFill>
                <a:latin typeface="Comic Sans MS" panose="030F0702030302020204" pitchFamily="66" charset="0"/>
              </a:rPr>
              <a:t>Р</a:t>
            </a:r>
            <a:r>
              <a:rPr lang="ru-RU" sz="32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О</a:t>
            </a:r>
            <a:r>
              <a:rPr lang="ru-RU" sz="3200" b="1" i="1" dirty="0">
                <a:solidFill>
                  <a:srgbClr val="00B0F0"/>
                </a:solidFill>
                <a:latin typeface="Comic Sans MS" panose="030F0702030302020204" pitchFamily="66" charset="0"/>
              </a:rPr>
              <a:t>И</a:t>
            </a:r>
            <a:r>
              <a:rPr lang="ru-RU" sz="32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Д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B9CBE1-432C-4363-BC7D-5446A148CEE1}"/>
              </a:ext>
            </a:extLst>
          </p:cNvPr>
          <p:cNvSpPr txBox="1"/>
          <p:nvPr/>
        </p:nvSpPr>
        <p:spPr>
          <a:xfrm>
            <a:off x="251520" y="1124743"/>
            <a:ext cx="37444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rbel Light" panose="020B0303020204020204" pitchFamily="34" charset="0"/>
              </a:rPr>
              <a:t>Это небольшое космическое тело неправильной формы. У астероидов нет своей атмосферы, а размер их больше </a:t>
            </a:r>
            <a:r>
              <a:rPr lang="ru-RU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30 метров</a:t>
            </a:r>
            <a:r>
              <a:rPr lang="ru-RU" sz="2800" dirty="0">
                <a:latin typeface="Corbel Light" panose="020B0303020204020204" pitchFamily="34" charset="0"/>
              </a:rPr>
              <a:t>. Самый большой астероид называется </a:t>
            </a:r>
            <a:r>
              <a:rPr lang="ru-RU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Веста</a:t>
            </a:r>
            <a:r>
              <a:rPr lang="ru-RU" sz="2800" dirty="0">
                <a:latin typeface="Corbel Light" panose="020B0303020204020204" pitchFamily="34" charset="0"/>
              </a:rPr>
              <a:t>. </a:t>
            </a:r>
          </a:p>
          <a:p>
            <a:pPr algn="ctr"/>
            <a:r>
              <a:rPr lang="ru-RU" sz="2800" dirty="0">
                <a:latin typeface="Corbel Light" panose="020B0303020204020204" pitchFamily="34" charset="0"/>
              </a:rPr>
              <a:t>Ночью его можно увидеть даже без телескопа.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8B81AB-AD96-43DA-9620-B21BDAA8A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2492896"/>
            <a:ext cx="4896544" cy="33123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3F635D1-AB40-4DAF-9729-0508AA179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6246" y="435496"/>
            <a:ext cx="3550090" cy="2057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CAC6EAF-04D7-4977-B01E-CF5B9899D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448569"/>
            <a:ext cx="1477003" cy="12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1174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7EECF2-4BF8-4550-B460-B987A630708D}"/>
              </a:ext>
            </a:extLst>
          </p:cNvPr>
          <p:cNvSpPr txBox="1"/>
          <p:nvPr/>
        </p:nvSpPr>
        <p:spPr>
          <a:xfrm>
            <a:off x="611560" y="18864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М</a:t>
            </a:r>
            <a:r>
              <a:rPr lang="ru-RU" sz="32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Е</a:t>
            </a:r>
            <a:r>
              <a:rPr lang="ru-RU" sz="3200" b="1" i="1" dirty="0">
                <a:solidFill>
                  <a:srgbClr val="9933FF"/>
                </a:solidFill>
                <a:latin typeface="Comic Sans MS" panose="030F0702030302020204" pitchFamily="66" charset="0"/>
              </a:rPr>
              <a:t>Т</a:t>
            </a:r>
            <a:r>
              <a:rPr lang="ru-RU" sz="32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Е</a:t>
            </a:r>
            <a:r>
              <a:rPr lang="ru-RU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r>
              <a:rPr lang="ru-RU" sz="3200" b="1" i="1" dirty="0">
                <a:solidFill>
                  <a:srgbClr val="00B0F0"/>
                </a:solidFill>
                <a:latin typeface="Comic Sans MS" panose="030F0702030302020204" pitchFamily="66" charset="0"/>
              </a:rPr>
              <a:t>Р</a:t>
            </a:r>
            <a:r>
              <a:rPr lang="ru-RU" sz="3200" b="1" i="1" dirty="0">
                <a:solidFill>
                  <a:srgbClr val="FF00FF"/>
                </a:solidFill>
                <a:latin typeface="Comic Sans MS" panose="030F0702030302020204" pitchFamily="66" charset="0"/>
              </a:rPr>
              <a:t>И</a:t>
            </a:r>
            <a:r>
              <a:rPr lang="ru-RU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B38854-5565-489C-82FF-A0FB0F9B3AD8}"/>
              </a:ext>
            </a:extLst>
          </p:cNvPr>
          <p:cNvSpPr txBox="1"/>
          <p:nvPr/>
        </p:nvSpPr>
        <p:spPr>
          <a:xfrm>
            <a:off x="251520" y="788452"/>
            <a:ext cx="28083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orbel Light" panose="020B0303020204020204" pitchFamily="34" charset="0"/>
              </a:rPr>
              <a:t>Это обломок астероида или планеты. </a:t>
            </a:r>
          </a:p>
          <a:p>
            <a:pPr algn="ctr"/>
            <a:r>
              <a:rPr lang="ru-RU" sz="2400" b="1" dirty="0">
                <a:latin typeface="Corbel Light" panose="020B0303020204020204" pitchFamily="34" charset="0"/>
              </a:rPr>
              <a:t>Он может быть каменным или железным. </a:t>
            </a:r>
          </a:p>
          <a:p>
            <a:pPr algn="ctr"/>
            <a:r>
              <a:rPr lang="ru-RU" sz="2400" b="1" dirty="0">
                <a:latin typeface="Corbel Light" panose="020B0303020204020204" pitchFamily="34" charset="0"/>
              </a:rPr>
              <a:t>Размером метеорит может быт с маленькую песчинку или с огромную глыбу. Метеориты не могут попасть на Землю-они сгорают в атмосфере</a:t>
            </a:r>
            <a:r>
              <a:rPr lang="ru-RU" sz="2800" b="1" dirty="0"/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050FF8-5918-4307-A3E0-EFA049959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788452"/>
            <a:ext cx="4824536" cy="24482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CE6A069-B234-417A-B32E-24B340B5A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251761"/>
            <a:ext cx="4680520" cy="2625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79A154-FE9E-4A8C-996E-61C04164C505}"/>
              </a:ext>
            </a:extLst>
          </p:cNvPr>
          <p:cNvSpPr txBox="1"/>
          <p:nvPr/>
        </p:nvSpPr>
        <p:spPr>
          <a:xfrm>
            <a:off x="5364088" y="5877272"/>
            <a:ext cx="3779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Метеоры в космосе. Фото со спутника.</a:t>
            </a:r>
          </a:p>
        </p:txBody>
      </p:sp>
    </p:spTree>
    <p:extLst>
      <p:ext uri="{BB962C8B-B14F-4D97-AF65-F5344CB8AC3E}">
        <p14:creationId xmlns:p14="http://schemas.microsoft.com/office/powerpoint/2010/main" xmlns="" val="1529713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69C640-8BF8-4900-A9CC-6497DAB29A96}"/>
              </a:ext>
            </a:extLst>
          </p:cNvPr>
          <p:cNvSpPr txBox="1"/>
          <p:nvPr/>
        </p:nvSpPr>
        <p:spPr>
          <a:xfrm>
            <a:off x="755576" y="188640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С</a:t>
            </a:r>
            <a:r>
              <a:rPr lang="ru-RU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r>
              <a:rPr lang="ru-RU" sz="3200" b="1" i="1" dirty="0">
                <a:solidFill>
                  <a:srgbClr val="7811DF"/>
                </a:solidFill>
                <a:latin typeface="Comic Sans MS" panose="030F0702030302020204" pitchFamily="66" charset="0"/>
              </a:rPr>
              <a:t>З</a:t>
            </a:r>
            <a:r>
              <a:rPr lang="ru-RU" sz="3200" b="1" i="1" dirty="0">
                <a:solidFill>
                  <a:srgbClr val="00FF00"/>
                </a:solidFill>
                <a:latin typeface="Comic Sans MS" panose="030F0702030302020204" pitchFamily="66" charset="0"/>
              </a:rPr>
              <a:t>В</a:t>
            </a:r>
            <a:r>
              <a:rPr lang="ru-RU" sz="32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Е</a:t>
            </a:r>
            <a:r>
              <a:rPr lang="ru-RU" sz="3200" b="1" i="1" dirty="0">
                <a:solidFill>
                  <a:srgbClr val="FF00FF"/>
                </a:solidFill>
                <a:latin typeface="Comic Sans MS" panose="030F0702030302020204" pitchFamily="66" charset="0"/>
              </a:rPr>
              <a:t>З</a:t>
            </a:r>
            <a:r>
              <a:rPr lang="ru-RU" sz="32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Д</a:t>
            </a:r>
            <a:r>
              <a:rPr lang="ru-RU" sz="3200" b="1" i="1" dirty="0">
                <a:solidFill>
                  <a:srgbClr val="00B0F0"/>
                </a:solidFill>
                <a:latin typeface="Comic Sans MS" panose="030F0702030302020204" pitchFamily="66" charset="0"/>
              </a:rPr>
              <a:t>И</a:t>
            </a:r>
            <a:r>
              <a:rPr lang="ru-RU" sz="32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E2A5A2-246C-4A44-B35E-9E848A827595}"/>
              </a:ext>
            </a:extLst>
          </p:cNvPr>
          <p:cNvSpPr txBox="1"/>
          <p:nvPr/>
        </p:nvSpPr>
        <p:spPr>
          <a:xfrm>
            <a:off x="107504" y="980728"/>
            <a:ext cx="35283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rbel Light" panose="020B0303020204020204" pitchFamily="34" charset="0"/>
              </a:rPr>
              <a:t>Это участки, на которое разделено звёздное небо. Сейчас известно 88 созвездий, 54 из них можно увидеть в небе над Россией.</a:t>
            </a:r>
          </a:p>
          <a:p>
            <a:pPr algn="ctr"/>
            <a:r>
              <a:rPr lang="ru-RU" sz="2800" dirty="0">
                <a:latin typeface="Corbel Light" panose="020B0303020204020204" pitchFamily="34" charset="0"/>
              </a:rPr>
              <a:t> В древности так называли группы звёзд, которые были похожи на фигуры животных или людей.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01E307-E7C8-4727-8B45-CA5D55CF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1196752"/>
            <a:ext cx="502439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2166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3ED3B8-B2AD-4888-835A-1A75546E9A0A}"/>
              </a:ext>
            </a:extLst>
          </p:cNvPr>
          <p:cNvSpPr txBox="1"/>
          <p:nvPr/>
        </p:nvSpPr>
        <p:spPr>
          <a:xfrm>
            <a:off x="683568" y="98877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Comic Sans MS" panose="030F0702030302020204" pitchFamily="66" charset="0"/>
              </a:rPr>
              <a:t>ЧЁРНАЯ ДЫРА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25080A-DD7D-4472-A827-C69833D3D80D}"/>
              </a:ext>
            </a:extLst>
          </p:cNvPr>
          <p:cNvSpPr txBox="1"/>
          <p:nvPr/>
        </p:nvSpPr>
        <p:spPr>
          <a:xfrm>
            <a:off x="179512" y="908720"/>
            <a:ext cx="38164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rbel Light" panose="020B0303020204020204" pitchFamily="34" charset="0"/>
              </a:rPr>
              <a:t>Это космический объект с очень сильным гравитационным притяжением. Граница чёрной дыры называется </a:t>
            </a:r>
            <a:r>
              <a:rPr lang="ru-RU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горизонт событий</a:t>
            </a:r>
            <a:r>
              <a:rPr lang="ru-RU" sz="2800" dirty="0">
                <a:latin typeface="Corbel Light" panose="020B0303020204020204" pitchFamily="34" charset="0"/>
              </a:rPr>
              <a:t>. Если ракета, звезда или любой предмет пересечёт её, то уже не вернётся. Потому свойства чёрных дыр до сих пор не изучены.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804BF78-B268-4650-872A-179A4007C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556792"/>
            <a:ext cx="482453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6233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33EA12-F6D1-48B5-95BF-4AD0CB7128F2}"/>
              </a:ext>
            </a:extLst>
          </p:cNvPr>
          <p:cNvSpPr txBox="1"/>
          <p:nvPr/>
        </p:nvSpPr>
        <p:spPr>
          <a:xfrm>
            <a:off x="3059832" y="18864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B0F0"/>
                </a:solidFill>
                <a:latin typeface="Comic Sans MS" panose="030F0702030302020204" pitchFamily="66" charset="0"/>
              </a:rPr>
              <a:t>Г</a:t>
            </a:r>
            <a:r>
              <a:rPr lang="ru-RU" sz="32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Р</a:t>
            </a:r>
            <a:r>
              <a:rPr lang="ru-RU" sz="32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А</a:t>
            </a:r>
            <a:r>
              <a:rPr lang="ru-RU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В</a:t>
            </a:r>
            <a:r>
              <a:rPr lang="ru-RU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И</a:t>
            </a:r>
            <a:r>
              <a:rPr lang="ru-RU" sz="3200" b="1" i="1" dirty="0">
                <a:solidFill>
                  <a:srgbClr val="00B0F0"/>
                </a:solidFill>
                <a:latin typeface="Comic Sans MS" panose="030F0702030302020204" pitchFamily="66" charset="0"/>
              </a:rPr>
              <a:t>Т</a:t>
            </a:r>
            <a:r>
              <a:rPr lang="ru-RU" sz="32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А</a:t>
            </a:r>
            <a:r>
              <a:rPr lang="ru-RU" sz="32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Ц</a:t>
            </a:r>
            <a:r>
              <a:rPr lang="ru-RU" sz="32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И</a:t>
            </a:r>
            <a:r>
              <a:rPr lang="ru-RU" sz="32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F229A6-7C1D-4AC4-876B-E21DD9032C8B}"/>
              </a:ext>
            </a:extLst>
          </p:cNvPr>
          <p:cNvSpPr txBox="1"/>
          <p:nvPr/>
        </p:nvSpPr>
        <p:spPr>
          <a:xfrm>
            <a:off x="35496" y="845423"/>
            <a:ext cx="9108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orbel Light" panose="020B0303020204020204" pitchFamily="34" charset="0"/>
              </a:rPr>
              <a:t>Земле нужен целый год, чтобы совершить оборот вокруг Солнца. При этом она ещё и вращается вокруг своей оси. Но мы не чувствуем этого движения, потому что нас удерживает </a:t>
            </a:r>
            <a:r>
              <a:rPr lang="ru-RU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гравитация.</a:t>
            </a:r>
            <a:r>
              <a:rPr lang="ru-RU" sz="2400" dirty="0">
                <a:latin typeface="Corbel Light" panose="020B0303020204020204" pitchFamily="34" charset="0"/>
              </a:rPr>
              <a:t> </a:t>
            </a:r>
          </a:p>
          <a:p>
            <a:pPr algn="ctr"/>
            <a:r>
              <a:rPr lang="ru-RU" sz="2400" dirty="0">
                <a:latin typeface="Corbel Light" panose="020B0303020204020204" pitchFamily="34" charset="0"/>
              </a:rPr>
              <a:t>Это сила земного притяжения, она не позволяет воздуху, предметам и людям разлетаться с земли.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745EDFD-ADC5-455C-83A6-019C913B3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2856423"/>
            <a:ext cx="5760640" cy="384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8592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85902F-243F-47E4-A7CB-6033B113FA3C}"/>
              </a:ext>
            </a:extLst>
          </p:cNvPr>
          <p:cNvSpPr txBox="1"/>
          <p:nvPr/>
        </p:nvSpPr>
        <p:spPr>
          <a:xfrm>
            <a:off x="1331640" y="188640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Comic Sans MS" panose="030F0702030302020204" pitchFamily="66" charset="0"/>
              </a:rPr>
              <a:t>НЕВЕСОМОСТЬ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0CFF88-4A20-45BF-BE3F-79A684CAF73D}"/>
              </a:ext>
            </a:extLst>
          </p:cNvPr>
          <p:cNvSpPr txBox="1"/>
          <p:nvPr/>
        </p:nvSpPr>
        <p:spPr>
          <a:xfrm>
            <a:off x="179512" y="1052736"/>
            <a:ext cx="34563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orbel Light" panose="020B0303020204020204" pitchFamily="34" charset="0"/>
              </a:rPr>
              <a:t>В космосе нет гравитации-там царит невесомость. Поэтому, если уронить что-нибудь, то оно не упадёт вниз, а зависнет. На космических станциях космонавты тоже находятся в невесомости. Поэтому им приходится есть еду из специальных тюбиков.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A2BFA5-79EE-4A23-86F6-B474853D1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7112" y="773415"/>
            <a:ext cx="4608513" cy="25835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98D8183-2DAF-43D1-AB36-7C655BD6C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3" y="3501009"/>
            <a:ext cx="4487681" cy="2445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38679D-328F-4813-A37C-A08EA094A191}"/>
              </a:ext>
            </a:extLst>
          </p:cNvPr>
          <p:cNvSpPr txBox="1"/>
          <p:nvPr/>
        </p:nvSpPr>
        <p:spPr>
          <a:xfrm>
            <a:off x="5148064" y="6093296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Еда космонавтов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68343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7230C6-3492-4DAB-BD4B-BB78C63D2BED}"/>
              </a:ext>
            </a:extLst>
          </p:cNvPr>
          <p:cNvSpPr txBox="1"/>
          <p:nvPr/>
        </p:nvSpPr>
        <p:spPr>
          <a:xfrm>
            <a:off x="107504" y="332656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00B0F0"/>
                </a:solidFill>
                <a:latin typeface="Comic Sans MS" panose="030F0702030302020204" pitchFamily="66" charset="0"/>
              </a:rPr>
              <a:t>И в заключении, дорогие мои «Апрельские Петушки», предлагаю вам выучить считалочку про </a:t>
            </a:r>
            <a:r>
              <a:rPr lang="ru-RU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Солнечную систему). </a:t>
            </a:r>
            <a:r>
              <a:rPr lang="ru-RU" sz="2400" i="1" dirty="0">
                <a:solidFill>
                  <a:srgbClr val="00FF00"/>
                </a:solidFill>
                <a:latin typeface="Comic Sans MS" panose="030F0702030302020204" pitchFamily="66" charset="0"/>
              </a:rPr>
              <a:t>Ждём от вас рисунков). </a:t>
            </a:r>
            <a:r>
              <a:rPr lang="ru-RU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До новых встреч! </a:t>
            </a:r>
          </a:p>
        </p:txBody>
      </p:sp>
      <p:pic>
        <p:nvPicPr>
          <p:cNvPr id="3" name="Запоминай Ка Планеты Солнечной Системы Развивающий Мультик Для Детей Наше Всё">
            <a:hlinkClick r:id="" action="ppaction://media"/>
            <a:extLst>
              <a:ext uri="{FF2B5EF4-FFF2-40B4-BE49-F238E27FC236}">
                <a16:creationId xmlns:a16="http://schemas.microsoft.com/office/drawing/2014/main" xmlns="" id="{3C10CBC0-ADE0-430F-B3F0-683364EECB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700808"/>
            <a:ext cx="6696744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78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AE3389-60D9-4A99-B84A-5C5A6919BF58}"/>
              </a:ext>
            </a:extLst>
          </p:cNvPr>
          <p:cNvSpPr txBox="1"/>
          <p:nvPr/>
        </p:nvSpPr>
        <p:spPr>
          <a:xfrm>
            <a:off x="5292080" y="173503"/>
            <a:ext cx="3681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>
                <a:solidFill>
                  <a:srgbClr val="00B0F0"/>
                </a:solidFill>
                <a:latin typeface="Comic Sans MS" panose="030F0702030302020204" pitchFamily="66" charset="0"/>
              </a:rPr>
              <a:t>В</a:t>
            </a:r>
            <a:r>
              <a:rPr lang="ru-RU" sz="4400" i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</a:t>
            </a:r>
            <a:r>
              <a:rPr lang="ru-RU" sz="4400" i="1" dirty="0">
                <a:solidFill>
                  <a:srgbClr val="0070C0"/>
                </a:solidFill>
                <a:latin typeface="Comic Sans MS" panose="030F0702030302020204" pitchFamily="66" charset="0"/>
              </a:rPr>
              <a:t>Е</a:t>
            </a:r>
            <a:r>
              <a:rPr lang="ru-RU" sz="4400" i="1" dirty="0">
                <a:solidFill>
                  <a:srgbClr val="FF3399"/>
                </a:solidFill>
                <a:latin typeface="Comic Sans MS" panose="030F0702030302020204" pitchFamily="66" charset="0"/>
              </a:rPr>
              <a:t>Л</a:t>
            </a:r>
            <a:r>
              <a:rPr lang="ru-RU" sz="4400" i="1" dirty="0">
                <a:solidFill>
                  <a:srgbClr val="FFC000"/>
                </a:solidFill>
                <a:latin typeface="Comic Sans MS" panose="030F0702030302020204" pitchFamily="66" charset="0"/>
              </a:rPr>
              <a:t>Е</a:t>
            </a:r>
            <a:r>
              <a:rPr lang="ru-RU" sz="4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Н</a:t>
            </a:r>
            <a:r>
              <a:rPr lang="ru-RU" sz="4400" i="1" dirty="0">
                <a:solidFill>
                  <a:schemeClr val="accent1"/>
                </a:solidFill>
                <a:latin typeface="Comic Sans MS" panose="030F0702030302020204" pitchFamily="66" charset="0"/>
              </a:rPr>
              <a:t>Н</a:t>
            </a:r>
            <a:r>
              <a:rPr lang="ru-RU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А</a:t>
            </a:r>
            <a:r>
              <a:rPr lang="ru-RU" sz="4400" i="1" dirty="0">
                <a:solidFill>
                  <a:srgbClr val="00B050"/>
                </a:solidFill>
                <a:latin typeface="Comic Sans MS" panose="030F0702030302020204" pitchFamily="66" charset="0"/>
              </a:rPr>
              <a:t>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B2E8627-5E31-4550-8155-2EFA94BB5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229758"/>
            <a:ext cx="6948263" cy="23984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9FCB1B7-964F-4A10-92AF-90F445611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9390" y="4628241"/>
            <a:ext cx="4494610" cy="22297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3469C6C-C1F7-4BF3-A892-123242039A45}"/>
              </a:ext>
            </a:extLst>
          </p:cNvPr>
          <p:cNvSpPr txBox="1"/>
          <p:nvPr/>
        </p:nvSpPr>
        <p:spPr>
          <a:xfrm>
            <a:off x="0" y="836713"/>
            <a:ext cx="9143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rbel Light" panose="020B0303020204020204" pitchFamily="34" charset="0"/>
              </a:rPr>
              <a:t>Наша </a:t>
            </a:r>
            <a:r>
              <a:rPr lang="ru-RU" sz="3200" b="1" dirty="0">
                <a:solidFill>
                  <a:srgbClr val="00B0F0"/>
                </a:solidFill>
                <a:latin typeface="Comic Sans MS" panose="030F0702030302020204" pitchFamily="66" charset="0"/>
              </a:rPr>
              <a:t>Вселенная</a:t>
            </a:r>
            <a:r>
              <a:rPr lang="ru-RU" sz="2800" dirty="0">
                <a:latin typeface="Corbel Light" panose="020B0303020204020204" pitchFamily="34" charset="0"/>
              </a:rPr>
              <a:t>- бесконечное пространство.</a:t>
            </a:r>
          </a:p>
          <a:p>
            <a:pPr algn="ctr"/>
            <a:r>
              <a:rPr lang="ru-RU" sz="2800" dirty="0">
                <a:latin typeface="Corbel Light" panose="020B0303020204020204" pitchFamily="34" charset="0"/>
              </a:rPr>
              <a:t> Она содержит в себе все небесные тела: звёзды, планеты, астероиды, чёрные дыры и многое другое. </a:t>
            </a:r>
          </a:p>
          <a:p>
            <a:pPr algn="ctr"/>
            <a:r>
              <a:rPr lang="ru-RU" sz="2800" dirty="0">
                <a:latin typeface="Corbel Light" panose="020B0303020204020204" pitchFamily="34" charset="0"/>
              </a:rPr>
              <a:t>Мы- тоже часть Вселенной. И до сих пор не знаем. всех её тайн и секретов.</a:t>
            </a:r>
            <a:r>
              <a:rPr lang="ru-RU" sz="2400" dirty="0">
                <a:latin typeface="Bookman Old Style" panose="02050604050505020204" pitchFamily="18" charset="0"/>
              </a:rPr>
              <a:t>	</a:t>
            </a:r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8B4A7EF-9907-4CA2-91A9-918646FF8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996952"/>
            <a:ext cx="2705682" cy="16312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465F87F-9570-4495-B7E0-2A2BA2910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525" y="4628242"/>
            <a:ext cx="4361865" cy="222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4898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63688" y="764704"/>
            <a:ext cx="6206454" cy="43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6611B3-4D7A-4561-9386-7013A6DCE986}"/>
              </a:ext>
            </a:extLst>
          </p:cNvPr>
          <p:cNvSpPr txBox="1"/>
          <p:nvPr/>
        </p:nvSpPr>
        <p:spPr>
          <a:xfrm>
            <a:off x="179512" y="332656"/>
            <a:ext cx="29523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rbel Light" panose="020B0303020204020204" pitchFamily="34" charset="0"/>
              </a:rPr>
              <a:t>Всё бесконечное пространство за атмосферой земли называется </a:t>
            </a:r>
            <a:r>
              <a:rPr lang="ru-RU" sz="3200" b="1" dirty="0">
                <a:solidFill>
                  <a:srgbClr val="00B0F0"/>
                </a:solidFill>
                <a:latin typeface="Comic Sans MS" panose="030F0702030302020204" pitchFamily="66" charset="0"/>
              </a:rPr>
              <a:t>космосом.</a:t>
            </a:r>
            <a:r>
              <a:rPr lang="ru-RU" sz="2800" dirty="0">
                <a:latin typeface="Corbel Light" panose="020B0303020204020204" pitchFamily="34" charset="0"/>
              </a:rPr>
              <a:t> </a:t>
            </a:r>
          </a:p>
          <a:p>
            <a:pPr algn="ctr"/>
            <a:r>
              <a:rPr lang="ru-RU" sz="2800" dirty="0">
                <a:latin typeface="Corbel Light" panose="020B0303020204020204" pitchFamily="34" charset="0"/>
              </a:rPr>
              <a:t>Чтобы попасть туда-нужно на ракете преодолеть силу земного притяжения и вылететь в безвоздушное пространство.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BF7F52-938A-4CA5-8A3F-7E1EF6C8B0D7}"/>
              </a:ext>
            </a:extLst>
          </p:cNvPr>
          <p:cNvSpPr txBox="1"/>
          <p:nvPr/>
        </p:nvSpPr>
        <p:spPr>
          <a:xfrm>
            <a:off x="6191672" y="0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>
                <a:solidFill>
                  <a:srgbClr val="92D050"/>
                </a:solidFill>
                <a:latin typeface="Comic Sans MS" panose="030F0702030302020204" pitchFamily="66" charset="0"/>
              </a:rPr>
              <a:t>К</a:t>
            </a:r>
            <a:r>
              <a:rPr lang="ru-RU" sz="4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О</a:t>
            </a:r>
            <a:r>
              <a:rPr lang="ru-RU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С</a:t>
            </a:r>
            <a:r>
              <a:rPr lang="ru-RU" sz="4400" i="1" dirty="0">
                <a:solidFill>
                  <a:srgbClr val="FFC000"/>
                </a:solidFill>
                <a:latin typeface="Comic Sans MS" panose="030F0702030302020204" pitchFamily="66" charset="0"/>
              </a:rPr>
              <a:t>М</a:t>
            </a:r>
            <a:r>
              <a:rPr lang="ru-RU" sz="4400" i="1" dirty="0">
                <a:solidFill>
                  <a:srgbClr val="00B0F0"/>
                </a:solidFill>
                <a:latin typeface="Comic Sans MS" panose="030F0702030302020204" pitchFamily="66" charset="0"/>
              </a:rPr>
              <a:t>О</a:t>
            </a:r>
            <a:r>
              <a:rPr lang="ru-RU" sz="4400" i="1" dirty="0">
                <a:solidFill>
                  <a:srgbClr val="FF3399"/>
                </a:solidFill>
                <a:latin typeface="Comic Sans MS" panose="030F0702030302020204" pitchFamily="66" charset="0"/>
              </a:rPr>
              <a:t>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BF70840-8C15-450D-80D8-4F9554D58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908720"/>
            <a:ext cx="2592288" cy="2016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3A2A02A-0985-4180-991E-056567677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2924944"/>
            <a:ext cx="5322167" cy="30243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9DF6D72-5347-4F19-BA93-295B714FA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764704"/>
            <a:ext cx="331236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9139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95736" y="769612"/>
            <a:ext cx="6840760" cy="43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BFB728-8699-4FFF-828F-BB731A7E9A00}"/>
              </a:ext>
            </a:extLst>
          </p:cNvPr>
          <p:cNvSpPr txBox="1"/>
          <p:nvPr/>
        </p:nvSpPr>
        <p:spPr>
          <a:xfrm>
            <a:off x="5076056" y="11663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solidFill>
                  <a:srgbClr val="FF3399"/>
                </a:solidFill>
                <a:latin typeface="Comic Sans MS" panose="030F0702030302020204" pitchFamily="66" charset="0"/>
              </a:rPr>
              <a:t>А</a:t>
            </a:r>
            <a:r>
              <a:rPr lang="ru-RU" sz="3600" i="1" dirty="0">
                <a:solidFill>
                  <a:srgbClr val="00B0F0"/>
                </a:solidFill>
                <a:latin typeface="Comic Sans MS" panose="030F0702030302020204" pitchFamily="66" charset="0"/>
              </a:rPr>
              <a:t>С</a:t>
            </a:r>
            <a:r>
              <a:rPr lang="ru-RU" sz="3600" i="1" dirty="0">
                <a:solidFill>
                  <a:srgbClr val="FFFF00"/>
                </a:solidFill>
                <a:latin typeface="Comic Sans MS" panose="030F0702030302020204" pitchFamily="66" charset="0"/>
              </a:rPr>
              <a:t>Т</a:t>
            </a:r>
            <a:r>
              <a:rPr lang="ru-RU" sz="3600" i="1" dirty="0">
                <a:solidFill>
                  <a:srgbClr val="FFC000"/>
                </a:solidFill>
                <a:latin typeface="Comic Sans MS" panose="030F0702030302020204" pitchFamily="66" charset="0"/>
              </a:rPr>
              <a:t>Р</a:t>
            </a:r>
            <a:r>
              <a:rPr lang="ru-RU" sz="3600" i="1" dirty="0">
                <a:solidFill>
                  <a:srgbClr val="C00000"/>
                </a:solidFill>
                <a:latin typeface="Comic Sans MS" panose="030F0702030302020204" pitchFamily="66" charset="0"/>
              </a:rPr>
              <a:t>О</a:t>
            </a:r>
            <a:r>
              <a:rPr lang="ru-RU" sz="3600" i="1" dirty="0">
                <a:solidFill>
                  <a:srgbClr val="FF00FF"/>
                </a:solidFill>
                <a:latin typeface="Comic Sans MS" panose="030F0702030302020204" pitchFamily="66" charset="0"/>
              </a:rPr>
              <a:t>Н</a:t>
            </a:r>
            <a:r>
              <a:rPr lang="ru-RU" sz="3600" i="1" dirty="0">
                <a:solidFill>
                  <a:srgbClr val="00B050"/>
                </a:solidFill>
                <a:latin typeface="Comic Sans MS" panose="030F0702030302020204" pitchFamily="66" charset="0"/>
              </a:rPr>
              <a:t>О</a:t>
            </a:r>
            <a:r>
              <a:rPr lang="ru-RU" sz="3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М</a:t>
            </a:r>
            <a:r>
              <a:rPr lang="ru-RU" sz="3600" i="1" dirty="0">
                <a:solidFill>
                  <a:srgbClr val="00FF00"/>
                </a:solidFill>
                <a:latin typeface="Comic Sans MS" panose="030F0702030302020204" pitchFamily="66" charset="0"/>
              </a:rPr>
              <a:t>И</a:t>
            </a:r>
            <a:r>
              <a:rPr lang="ru-RU" sz="3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91A5B0-06B8-448F-9DF8-A40811B57583}"/>
              </a:ext>
            </a:extLst>
          </p:cNvPr>
          <p:cNvSpPr txBox="1"/>
          <p:nvPr/>
        </p:nvSpPr>
        <p:spPr>
          <a:xfrm>
            <a:off x="35496" y="762963"/>
            <a:ext cx="359543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rbel Light" panose="020B0303020204020204" pitchFamily="34" charset="0"/>
              </a:rPr>
              <a:t>Изучать космос начали в Древней Греции-люди смотрели на звёзды и изучали их движение по небосклону. Так появилась наука </a:t>
            </a:r>
            <a:r>
              <a:rPr lang="ru-RU" sz="3200" dirty="0">
                <a:solidFill>
                  <a:srgbClr val="00B0F0"/>
                </a:solidFill>
                <a:latin typeface="Comic Sans MS" panose="030F0702030302020204" pitchFamily="66" charset="0"/>
              </a:rPr>
              <a:t>астрономия. </a:t>
            </a:r>
            <a:r>
              <a:rPr lang="ru-RU" sz="2800" dirty="0">
                <a:latin typeface="Corbel Light" panose="020B0303020204020204" pitchFamily="34" charset="0"/>
              </a:rPr>
              <a:t>Современные астрономы исследуют Вселенную с помощью сложных приборов и устройств</a:t>
            </a:r>
            <a:r>
              <a:rPr lang="ru-RU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5520A4-C71C-462B-B600-F3B6EB80A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0929" y="1014974"/>
            <a:ext cx="4829503" cy="228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ADBC21-8C1F-483E-9C0A-920FAD39A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6416" y="769612"/>
            <a:ext cx="792088" cy="8131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17B42AA-2601-427D-B8AD-46D0FC732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3277055"/>
            <a:ext cx="2841104" cy="24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901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1525D-049F-432A-84B4-27EE7BE116E6}"/>
              </a:ext>
            </a:extLst>
          </p:cNvPr>
          <p:cNvSpPr txBox="1"/>
          <p:nvPr/>
        </p:nvSpPr>
        <p:spPr>
          <a:xfrm>
            <a:off x="107504" y="11663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solidFill>
                  <a:srgbClr val="00FF00"/>
                </a:solidFill>
                <a:latin typeface="Comic Sans MS" panose="030F0702030302020204" pitchFamily="66" charset="0"/>
              </a:rPr>
              <a:t>Г</a:t>
            </a:r>
            <a:r>
              <a:rPr lang="ru-RU" sz="3600" i="1" dirty="0">
                <a:solidFill>
                  <a:srgbClr val="FFFF00"/>
                </a:solidFill>
                <a:latin typeface="Comic Sans MS" panose="030F0702030302020204" pitchFamily="66" charset="0"/>
              </a:rPr>
              <a:t>А</a:t>
            </a:r>
            <a:r>
              <a:rPr lang="ru-RU" sz="3600" i="1" dirty="0">
                <a:solidFill>
                  <a:srgbClr val="FF3399"/>
                </a:solidFill>
                <a:latin typeface="Comic Sans MS" panose="030F0702030302020204" pitchFamily="66" charset="0"/>
              </a:rPr>
              <a:t>Л</a:t>
            </a:r>
            <a:r>
              <a:rPr lang="ru-RU" sz="3600" i="1" dirty="0">
                <a:solidFill>
                  <a:srgbClr val="00B050"/>
                </a:solidFill>
                <a:latin typeface="Comic Sans MS" panose="030F0702030302020204" pitchFamily="66" charset="0"/>
              </a:rPr>
              <a:t>А</a:t>
            </a:r>
            <a:r>
              <a:rPr lang="ru-RU" sz="3600" i="1" dirty="0">
                <a:solidFill>
                  <a:srgbClr val="FF00FF"/>
                </a:solidFill>
                <a:latin typeface="Comic Sans MS" panose="030F0702030302020204" pitchFamily="66" charset="0"/>
              </a:rPr>
              <a:t>К</a:t>
            </a:r>
            <a:r>
              <a:rPr lang="ru-RU" sz="3600" i="1" dirty="0">
                <a:solidFill>
                  <a:srgbClr val="7030A0"/>
                </a:solidFill>
                <a:latin typeface="Comic Sans MS" panose="030F0702030302020204" pitchFamily="66" charset="0"/>
              </a:rPr>
              <a:t>Т</a:t>
            </a:r>
            <a:r>
              <a:rPr lang="ru-RU" sz="3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И</a:t>
            </a:r>
            <a:r>
              <a:rPr lang="ru-RU" sz="3600" i="1" dirty="0">
                <a:solidFill>
                  <a:srgbClr val="00B0F0"/>
                </a:solidFill>
                <a:latin typeface="Comic Sans MS" panose="030F0702030302020204" pitchFamily="66" charset="0"/>
              </a:rPr>
              <a:t>К</a:t>
            </a:r>
            <a:r>
              <a:rPr lang="ru-RU" sz="3600" i="1" dirty="0">
                <a:solidFill>
                  <a:srgbClr val="9933FF"/>
                </a:solidFill>
                <a:latin typeface="Comic Sans MS" panose="030F0702030302020204" pitchFamily="66" charset="0"/>
              </a:rPr>
              <a:t>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56CE8F-8CF1-470E-910D-0324C849EEF1}"/>
              </a:ext>
            </a:extLst>
          </p:cNvPr>
          <p:cNvSpPr txBox="1"/>
          <p:nvPr/>
        </p:nvSpPr>
        <p:spPr>
          <a:xfrm>
            <a:off x="251520" y="1052736"/>
            <a:ext cx="273630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rbel Light" panose="020B0303020204020204" pitchFamily="34" charset="0"/>
              </a:rPr>
              <a:t>Наша Галактика называется </a:t>
            </a:r>
            <a:r>
              <a:rPr lang="ru-RU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Млечный Путь</a:t>
            </a:r>
            <a:r>
              <a:rPr lang="ru-RU" sz="2800" dirty="0">
                <a:latin typeface="Corbel Light" panose="020B0303020204020204" pitchFamily="34" charset="0"/>
              </a:rPr>
              <a:t>. </a:t>
            </a:r>
          </a:p>
          <a:p>
            <a:pPr algn="ctr"/>
            <a:r>
              <a:rPr lang="ru-RU" sz="2800" dirty="0">
                <a:latin typeface="Corbel Light" panose="020B0303020204020204" pitchFamily="34" charset="0"/>
              </a:rPr>
              <a:t>В неё входит Солнечная система и ещё миллиарды звёзд. У Млечного Пути есть сосед</a:t>
            </a:r>
            <a:r>
              <a:rPr lang="ru-RU" sz="2800" dirty="0">
                <a:latin typeface="Comic Sans MS" panose="030F0702030302020204" pitchFamily="66" charset="0"/>
              </a:rPr>
              <a:t>-</a:t>
            </a:r>
            <a:r>
              <a:rPr lang="ru-RU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Галактика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Андромеды</a:t>
            </a:r>
            <a:r>
              <a:rPr lang="ru-RU" sz="2800" dirty="0">
                <a:latin typeface="Corbel Light" panose="020B0303020204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C44BB46-572D-4E59-BFE8-36F5AE054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3140968"/>
            <a:ext cx="3744416" cy="32403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6DF1AC7-0443-4E32-BA52-BCCBB9DC8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0004" y="116632"/>
            <a:ext cx="3744416" cy="30243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923CDA-0EA3-4EA9-8AB0-8C9C8DE73365}"/>
              </a:ext>
            </a:extLst>
          </p:cNvPr>
          <p:cNvSpPr txBox="1"/>
          <p:nvPr/>
        </p:nvSpPr>
        <p:spPr>
          <a:xfrm>
            <a:off x="6948264" y="5733256"/>
            <a:ext cx="219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Comic Sans MS" panose="030F0702030302020204" pitchFamily="66" charset="0"/>
              </a:rPr>
              <a:t>Млечный Путь. Фото из космоса</a:t>
            </a:r>
            <a:r>
              <a:rPr lang="ru-RU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7ECC7D0-8DBC-456D-9AD9-C5D8352899E1}"/>
              </a:ext>
            </a:extLst>
          </p:cNvPr>
          <p:cNvSpPr txBox="1"/>
          <p:nvPr/>
        </p:nvSpPr>
        <p:spPr>
          <a:xfrm>
            <a:off x="3635896" y="105273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Галактика Андромеды</a:t>
            </a:r>
          </a:p>
        </p:txBody>
      </p:sp>
    </p:spTree>
    <p:extLst>
      <p:ext uri="{BB962C8B-B14F-4D97-AF65-F5344CB8AC3E}">
        <p14:creationId xmlns:p14="http://schemas.microsoft.com/office/powerpoint/2010/main" xmlns="" val="3985837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2E6CBD-D770-4B7F-9E45-0CA05648AD17}"/>
              </a:ext>
            </a:extLst>
          </p:cNvPr>
          <p:cNvSpPr txBox="1"/>
          <p:nvPr/>
        </p:nvSpPr>
        <p:spPr>
          <a:xfrm>
            <a:off x="467544" y="116632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solidFill>
                  <a:srgbClr val="00B0F0"/>
                </a:solidFill>
                <a:latin typeface="Comic Sans MS" panose="030F0702030302020204" pitchFamily="66" charset="0"/>
              </a:rPr>
              <a:t>З</a:t>
            </a:r>
            <a:r>
              <a:rPr lang="ru-RU" sz="3600" i="1" dirty="0">
                <a:solidFill>
                  <a:srgbClr val="FFC000"/>
                </a:solidFill>
                <a:latin typeface="Comic Sans MS" panose="030F0702030302020204" pitchFamily="66" charset="0"/>
              </a:rPr>
              <a:t>В</a:t>
            </a:r>
            <a:r>
              <a:rPr lang="ru-RU" sz="3600" i="1" dirty="0">
                <a:solidFill>
                  <a:srgbClr val="FFFF00"/>
                </a:solidFill>
                <a:latin typeface="Comic Sans MS" panose="030F0702030302020204" pitchFamily="66" charset="0"/>
              </a:rPr>
              <a:t>Ё</a:t>
            </a:r>
            <a:r>
              <a:rPr lang="ru-RU" sz="3600" i="1" dirty="0">
                <a:solidFill>
                  <a:srgbClr val="00FF00"/>
                </a:solidFill>
                <a:latin typeface="Comic Sans MS" panose="030F0702030302020204" pitchFamily="66" charset="0"/>
              </a:rPr>
              <a:t>З</a:t>
            </a:r>
            <a:r>
              <a:rPr lang="ru-RU" sz="3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Д</a:t>
            </a:r>
            <a:r>
              <a:rPr lang="ru-RU" sz="3600" i="1" dirty="0">
                <a:solidFill>
                  <a:srgbClr val="FF3399"/>
                </a:solidFill>
                <a:latin typeface="Comic Sans MS" panose="030F0702030302020204" pitchFamily="66" charset="0"/>
              </a:rPr>
              <a:t>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D60E36-DFE8-4E82-846C-022A44EB9D62}"/>
              </a:ext>
            </a:extLst>
          </p:cNvPr>
          <p:cNvSpPr txBox="1"/>
          <p:nvPr/>
        </p:nvSpPr>
        <p:spPr>
          <a:xfrm>
            <a:off x="179512" y="960927"/>
            <a:ext cx="33843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rbel Light" panose="020B0303020204020204" pitchFamily="34" charset="0"/>
              </a:rPr>
              <a:t>Если посмотреть на ночное небо, можно увидеть множество ярких точек-это </a:t>
            </a:r>
            <a:r>
              <a:rPr lang="ru-RU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звёзды</a:t>
            </a:r>
            <a:r>
              <a:rPr lang="ru-RU" sz="2800" dirty="0">
                <a:latin typeface="Corbel Light" panose="020B0303020204020204" pitchFamily="34" charset="0"/>
              </a:rPr>
              <a:t>. </a:t>
            </a:r>
          </a:p>
          <a:p>
            <a:pPr algn="ctr"/>
            <a:r>
              <a:rPr lang="ru-RU" sz="2800" dirty="0">
                <a:latin typeface="Corbel Light" panose="020B0303020204020204" pitchFamily="34" charset="0"/>
              </a:rPr>
              <a:t>Из-за большого расстояния от земли они нам кажутся маленькими. На самом деле звёзды могут достигать несколько тысяч километров.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69D7BDA-F3A6-4FDA-B003-1C199CFC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1196750"/>
            <a:ext cx="2411760" cy="21953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0CA5518-0D53-4887-8ED5-CA3F00C73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3429000"/>
            <a:ext cx="5400600" cy="32257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C7F71D8-D5D6-4FD6-9A3B-51DF26CA2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1196751"/>
            <a:ext cx="2952328" cy="219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4557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530654-9492-4A93-999C-D9DDA30636FD}"/>
              </a:ext>
            </a:extLst>
          </p:cNvPr>
          <p:cNvSpPr txBox="1"/>
          <p:nvPr/>
        </p:nvSpPr>
        <p:spPr>
          <a:xfrm>
            <a:off x="107504" y="188640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С</a:t>
            </a:r>
            <a:r>
              <a:rPr lang="ru-RU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О</a:t>
            </a:r>
            <a:r>
              <a:rPr lang="ru-RU" sz="32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Л</a:t>
            </a:r>
            <a:r>
              <a:rPr lang="ru-RU" sz="32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Н</a:t>
            </a:r>
            <a:r>
              <a:rPr lang="ru-RU" sz="3200" b="1" i="1" dirty="0">
                <a:solidFill>
                  <a:srgbClr val="9933FF"/>
                </a:solidFill>
                <a:latin typeface="Comic Sans MS" panose="030F0702030302020204" pitchFamily="66" charset="0"/>
              </a:rPr>
              <a:t>Е</a:t>
            </a:r>
            <a:r>
              <a:rPr lang="ru-RU" sz="32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Ч</a:t>
            </a:r>
            <a:r>
              <a:rPr lang="ru-RU" sz="3200" b="1" i="1" dirty="0">
                <a:solidFill>
                  <a:srgbClr val="00FF00"/>
                </a:solidFill>
                <a:latin typeface="Comic Sans MS" panose="030F0702030302020204" pitchFamily="66" charset="0"/>
              </a:rPr>
              <a:t>Н</a:t>
            </a:r>
            <a:r>
              <a:rPr lang="ru-RU" sz="32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А</a:t>
            </a:r>
            <a:r>
              <a:rPr lang="ru-RU" sz="3200" b="1" i="1" dirty="0">
                <a:solidFill>
                  <a:srgbClr val="00B0F0"/>
                </a:solidFill>
                <a:latin typeface="Comic Sans MS" panose="030F0702030302020204" pitchFamily="66" charset="0"/>
              </a:rPr>
              <a:t>Я</a:t>
            </a:r>
            <a:r>
              <a:rPr lang="ru-RU" sz="3200" b="1" i="1" dirty="0">
                <a:latin typeface="Comic Sans MS" panose="030F0702030302020204" pitchFamily="66" charset="0"/>
              </a:rPr>
              <a:t> </a:t>
            </a:r>
            <a:r>
              <a:rPr lang="ru-RU" sz="3200" b="1" i="1" dirty="0">
                <a:solidFill>
                  <a:srgbClr val="00FF00"/>
                </a:solidFill>
                <a:latin typeface="Comic Sans MS" panose="030F0702030302020204" pitchFamily="66" charset="0"/>
              </a:rPr>
              <a:t>С</a:t>
            </a:r>
            <a:r>
              <a:rPr lang="ru-RU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И</a:t>
            </a:r>
            <a:r>
              <a:rPr lang="ru-RU" sz="32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С</a:t>
            </a:r>
            <a:r>
              <a:rPr lang="ru-RU" sz="3200" b="1" i="1" dirty="0">
                <a:solidFill>
                  <a:srgbClr val="FF00FF"/>
                </a:solidFill>
                <a:latin typeface="Comic Sans MS" panose="030F0702030302020204" pitchFamily="66" charset="0"/>
              </a:rPr>
              <a:t>Т</a:t>
            </a:r>
            <a:r>
              <a:rPr lang="ru-RU" sz="32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Е</a:t>
            </a:r>
            <a:r>
              <a:rPr lang="ru-RU" sz="32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М</a:t>
            </a:r>
            <a:r>
              <a:rPr lang="ru-RU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8DE565-C18F-45CE-9618-A0496C848771}"/>
              </a:ext>
            </a:extLst>
          </p:cNvPr>
          <p:cNvSpPr txBox="1"/>
          <p:nvPr/>
        </p:nvSpPr>
        <p:spPr>
          <a:xfrm>
            <a:off x="46346" y="836712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Солнечная система </a:t>
            </a:r>
            <a:r>
              <a:rPr lang="ru-RU" sz="2400" dirty="0">
                <a:latin typeface="Corbel Light" panose="020B0303020204020204" pitchFamily="34" charset="0"/>
              </a:rPr>
              <a:t>состоит из Солнца и 8 планет. </a:t>
            </a:r>
          </a:p>
          <a:p>
            <a:pPr algn="ctr"/>
            <a:r>
              <a:rPr lang="ru-RU" sz="2400" dirty="0">
                <a:latin typeface="Corbel Light" panose="020B0303020204020204" pitchFamily="34" charset="0"/>
              </a:rPr>
              <a:t>Все планеты вращаются вокруг Солнца по своим орбитам. </a:t>
            </a:r>
          </a:p>
          <a:p>
            <a:pPr algn="ctr"/>
            <a:r>
              <a:rPr lang="ru-RU" sz="2400" dirty="0">
                <a:latin typeface="Corbel Light" panose="020B0303020204020204" pitchFamily="34" charset="0"/>
              </a:rPr>
              <a:t>А просторы между ними бороздят метеориты, астероиды и кометы.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A332EE-50FC-4F17-B272-0B74EAD5E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2037041"/>
            <a:ext cx="871296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537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строномия Для Детеи Планеты Солнечнои Системы">
            <a:hlinkClick r:id="" action="ppaction://media"/>
            <a:extLst>
              <a:ext uri="{FF2B5EF4-FFF2-40B4-BE49-F238E27FC236}">
                <a16:creationId xmlns:a16="http://schemas.microsoft.com/office/drawing/2014/main" xmlns="" id="{F4EEE794-E8CA-42CE-87C1-C280445648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404664"/>
            <a:ext cx="8352928" cy="5020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621CA6-978E-40E3-9629-FD7F4174B4BB}"/>
              </a:ext>
            </a:extLst>
          </p:cNvPr>
          <p:cNvSpPr txBox="1"/>
          <p:nvPr/>
        </p:nvSpPr>
        <p:spPr>
          <a:xfrm>
            <a:off x="755576" y="6093296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solidFill>
                  <a:srgbClr val="00B0F0"/>
                </a:solidFill>
                <a:latin typeface="Comic Sans MS" panose="030F0702030302020204" pitchFamily="66" charset="0"/>
              </a:rPr>
              <a:t>ПЛАНЕТЫ</a:t>
            </a:r>
            <a:r>
              <a:rPr lang="ru-RU" sz="3200" i="1" dirty="0">
                <a:latin typeface="Comic Sans MS" panose="030F0702030302020204" pitchFamily="66" charset="0"/>
              </a:rPr>
              <a:t> </a:t>
            </a:r>
            <a:r>
              <a:rPr lang="ru-RU" sz="3200" i="1" dirty="0">
                <a:solidFill>
                  <a:srgbClr val="FFFF00"/>
                </a:solidFill>
                <a:latin typeface="Comic Sans MS" panose="030F0702030302020204" pitchFamily="66" charset="0"/>
              </a:rPr>
              <a:t>СОЛНЕЧНОЙ</a:t>
            </a:r>
            <a:r>
              <a:rPr lang="ru-RU" sz="3200" i="1" dirty="0">
                <a:latin typeface="Comic Sans MS" panose="030F0702030302020204" pitchFamily="66" charset="0"/>
              </a:rPr>
              <a:t> </a:t>
            </a:r>
            <a:r>
              <a:rPr lang="ru-RU" sz="3200" i="1" dirty="0">
                <a:solidFill>
                  <a:srgbClr val="9933FF"/>
                </a:solidFill>
                <a:latin typeface="Comic Sans MS" panose="030F0702030302020204" pitchFamily="66" charset="0"/>
              </a:rPr>
              <a:t>СИС</a:t>
            </a:r>
            <a:r>
              <a:rPr lang="ru-RU" sz="3200" i="1" dirty="0">
                <a:solidFill>
                  <a:srgbClr val="00FF00"/>
                </a:solidFill>
                <a:latin typeface="Comic Sans MS" panose="030F0702030302020204" pitchFamily="66" charset="0"/>
              </a:rPr>
              <a:t>ТЕ</a:t>
            </a:r>
            <a:r>
              <a:rPr lang="ru-RU" sz="3200" i="1" dirty="0">
                <a:solidFill>
                  <a:srgbClr val="FF3399"/>
                </a:solidFill>
                <a:latin typeface="Comic Sans MS" panose="030F0702030302020204" pitchFamily="66" charset="0"/>
              </a:rPr>
              <a:t>МЫ</a:t>
            </a:r>
          </a:p>
        </p:txBody>
      </p:sp>
    </p:spTree>
    <p:extLst>
      <p:ext uri="{BB962C8B-B14F-4D97-AF65-F5344CB8AC3E}">
        <p14:creationId xmlns:p14="http://schemas.microsoft.com/office/powerpoint/2010/main" xmlns="" val="81606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D22452-F55B-414D-8E1F-BA8AFB8F9290}"/>
              </a:ext>
            </a:extLst>
          </p:cNvPr>
          <p:cNvSpPr txBox="1"/>
          <p:nvPr/>
        </p:nvSpPr>
        <p:spPr>
          <a:xfrm>
            <a:off x="6876256" y="26064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latin typeface="Comic Sans MS" panose="030F0702030302020204" pitchFamily="66" charset="0"/>
              </a:rPr>
              <a:t>ЛУНА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B67F6A-C7A7-4A9E-A820-80130E735F1F}"/>
              </a:ext>
            </a:extLst>
          </p:cNvPr>
          <p:cNvSpPr txBox="1"/>
          <p:nvPr/>
        </p:nvSpPr>
        <p:spPr>
          <a:xfrm>
            <a:off x="107505" y="332656"/>
            <a:ext cx="424847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Луна</a:t>
            </a:r>
            <a:r>
              <a:rPr lang="ru-RU" sz="2800" dirty="0">
                <a:latin typeface="Corbel Light" panose="020B0303020204020204" pitchFamily="34" charset="0"/>
              </a:rPr>
              <a:t>-естественный спутник Земли. Она вращается по орбите вокруг нашей планеты. Даже в бинокль можно увидеть, что на Луне очень много кратеров. </a:t>
            </a:r>
          </a:p>
          <a:p>
            <a:pPr algn="ctr"/>
            <a:r>
              <a:rPr lang="ru-RU" sz="2800" dirty="0">
                <a:latin typeface="Corbel Light" panose="020B0303020204020204" pitchFamily="34" charset="0"/>
              </a:rPr>
              <a:t>Это следы от метеоритов и комет, которые в неё врезались.</a:t>
            </a:r>
          </a:p>
          <a:p>
            <a:pPr algn="ctr"/>
            <a:r>
              <a:rPr lang="ru-RU" sz="2800" dirty="0">
                <a:latin typeface="Corbel Light" panose="020B0303020204020204" pitchFamily="34" charset="0"/>
              </a:rPr>
              <a:t> Луна-единственное небесное тело, на котором побывал человек.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77F6CD-FC0D-4951-8FB5-77EAB65C2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1268760"/>
            <a:ext cx="4860032" cy="31683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D37CDA-8A3B-4AC5-9DC7-A74C9F20C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2204864"/>
            <a:ext cx="216024" cy="16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4658505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alStatus xmlns="9d035d7d-02e5-4a00-8b62-9a556aabc7b5">ApprovedAutomatic</ApprovalStatus>
    <BlockPublish xmlns="9d035d7d-02e5-4a00-8b62-9a556aabc7b5" xsi:nil="true"/>
    <EditorialTags xmlns="9d035d7d-02e5-4a00-8b62-9a556aabc7b5" xsi:nil="true"/>
    <InternalTagsTaxHTField0 xmlns="9d035d7d-02e5-4a00-8b62-9a556aabc7b5">
      <Terms xmlns="http://schemas.microsoft.com/office/infopath/2007/PartnerControls"/>
    </InternalTagsTaxHTField0>
    <MarketSpecific xmlns="9d035d7d-02e5-4a00-8b62-9a556aabc7b5" xsi:nil="true"/>
    <TPLaunchHelpLinkType xmlns="9d035d7d-02e5-4a00-8b62-9a556aabc7b5">Template</TPLaunchHelpLinkType>
    <LocComments xmlns="9d035d7d-02e5-4a00-8b62-9a556aabc7b5" xsi:nil="true"/>
    <LocProcessedForMarketsLookup xmlns="9d035d7d-02e5-4a00-8b62-9a556aabc7b5" xsi:nil="true"/>
    <TPNamespace xmlns="9d035d7d-02e5-4a00-8b62-9a556aabc7b5" xsi:nil="true"/>
    <TemplateTemplateType xmlns="9d035d7d-02e5-4a00-8b62-9a556aabc7b5">PowerPoint 12 Default</TemplateTemplateType>
    <UANotes xmlns="9d035d7d-02e5-4a00-8b62-9a556aabc7b5" xsi:nil="true"/>
    <VoteCount xmlns="9d035d7d-02e5-4a00-8b62-9a556aabc7b5" xsi:nil="true"/>
    <HandoffToMSDN xmlns="9d035d7d-02e5-4a00-8b62-9a556aabc7b5" xsi:nil="true"/>
    <LocOverallHandbackStatusLookup xmlns="9d035d7d-02e5-4a00-8b62-9a556aabc7b5" xsi:nil="true"/>
    <OriginAsset xmlns="9d035d7d-02e5-4a00-8b62-9a556aabc7b5" xsi:nil="true"/>
    <PublishTargets xmlns="9d035d7d-02e5-4a00-8b62-9a556aabc7b5">OfficeOnline</PublishTargets>
    <AssetType xmlns="9d035d7d-02e5-4a00-8b62-9a556aabc7b5" xsi:nil="true"/>
    <IntlLangReview xmlns="9d035d7d-02e5-4a00-8b62-9a556aabc7b5" xsi:nil="true"/>
    <LocLastLocAttemptVersionLookup xmlns="9d035d7d-02e5-4a00-8b62-9a556aabc7b5">1003</LocLastLocAttemptVersionLookup>
    <LocNewPublishedVersionLookup xmlns="9d035d7d-02e5-4a00-8b62-9a556aabc7b5" xsi:nil="true"/>
    <NumericId xmlns="9d035d7d-02e5-4a00-8b62-9a556aabc7b5" xsi:nil="true"/>
    <OOCacheId xmlns="9d035d7d-02e5-4a00-8b62-9a556aabc7b5">43418b35-3d0e-43ff-847d-5994ffb4f838</OOCacheId>
    <ClipArtFilename xmlns="9d035d7d-02e5-4a00-8b62-9a556aabc7b5" xsi:nil="true"/>
    <OpenTemplate xmlns="9d035d7d-02e5-4a00-8b62-9a556aabc7b5">true</OpenTemplate>
    <TPExecutable xmlns="9d035d7d-02e5-4a00-8b62-9a556aabc7b5" xsi:nil="true"/>
    <LastHandOff xmlns="9d035d7d-02e5-4a00-8b62-9a556aabc7b5" xsi:nil="true"/>
    <TPLaunchHelpLink xmlns="9d035d7d-02e5-4a00-8b62-9a556aabc7b5" xsi:nil="true"/>
    <LocProcessedForHandoffsLookup xmlns="9d035d7d-02e5-4a00-8b62-9a556aabc7b5" xsi:nil="true"/>
    <Providers xmlns="9d035d7d-02e5-4a00-8b62-9a556aabc7b5">1|PN102409302| | </Providers>
    <TPAppVersion xmlns="9d035d7d-02e5-4a00-8b62-9a556aabc7b5" xsi:nil="true"/>
    <IsSearchable xmlns="9d035d7d-02e5-4a00-8b62-9a556aabc7b5">false</IsSearchable>
    <EditorialStatus xmlns="9d035d7d-02e5-4a00-8b62-9a556aabc7b5">Complete</EditorialStatus>
    <UALocComments xmlns="9d035d7d-02e5-4a00-8b62-9a556aabc7b5" xsi:nil="true"/>
    <CampaignTagsTaxHTField0 xmlns="9d035d7d-02e5-4a00-8b62-9a556aabc7b5">
      <Terms xmlns="http://schemas.microsoft.com/office/infopath/2007/PartnerControls"/>
    </CampaignTagsTaxHTField0>
    <CSXHash xmlns="9d035d7d-02e5-4a00-8b62-9a556aabc7b5">TzMzuR4rQxtFAToC4T/aWG7YQtXgCgeQKbDfUIejyS4=</CSXHash>
    <DirectSourceMarket xmlns="9d035d7d-02e5-4a00-8b62-9a556aabc7b5" xsi:nil="true"/>
    <DSATActionTaken xmlns="9d035d7d-02e5-4a00-8b62-9a556aabc7b5" xsi:nil="true"/>
    <LocLastLocAttemptVersionTypeLookup xmlns="9d035d7d-02e5-4a00-8b62-9a556aabc7b5" xsi:nil="true"/>
    <PolicheckWords xmlns="9d035d7d-02e5-4a00-8b62-9a556aabc7b5" xsi:nil="true"/>
    <LocOverallLocStatusLookup xmlns="9d035d7d-02e5-4a00-8b62-9a556aabc7b5" xsi:nil="true"/>
    <TaxCatchAll xmlns="9d035d7d-02e5-4a00-8b62-9a556aabc7b5"/>
    <BugNumber xmlns="9d035d7d-02e5-4a00-8b62-9a556aabc7b5" xsi:nil="true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Downloads xmlns="9d035d7d-02e5-4a00-8b62-9a556aabc7b5">0</Downloads>
    <ThumbnailAssetId xmlns="9d035d7d-02e5-4a00-8b62-9a556aabc7b5" xsi:nil="true"/>
    <TrustLevel xmlns="9d035d7d-02e5-4a00-8b62-9a556aabc7b5">3 Community New</TrustLevel>
    <UALocRecommendation xmlns="9d035d7d-02e5-4a00-8b62-9a556aabc7b5">Localize</UALocRecommendation>
    <TPApplication xmlns="9d035d7d-02e5-4a00-8b62-9a556aabc7b5" xsi:nil="true"/>
    <AssetId xmlns="9d035d7d-02e5-4a00-8b62-9a556aabc7b5">TP102635512</AssetId>
    <APEditor xmlns="9d035d7d-02e5-4a00-8b62-9a556aabc7b5">
      <UserInfo>
        <DisplayName/>
        <AccountId xsi:nil="true"/>
        <AccountType/>
      </UserInfo>
    </APEditor>
    <PrimaryImageGen xmlns="9d035d7d-02e5-4a00-8b62-9a556aabc7b5">true</PrimaryImageGen>
    <TPInstallLocation xmlns="9d035d7d-02e5-4a00-8b62-9a556aabc7b5" xsi:nil="true"/>
    <LocPublishedDependentAssetsLookup xmlns="9d035d7d-02e5-4a00-8b62-9a556aabc7b5" xsi:nil="true"/>
    <Manager xmlns="9d035d7d-02e5-4a00-8b62-9a556aabc7b5" xsi:nil="true"/>
    <ParentAssetId xmlns="9d035d7d-02e5-4a00-8b62-9a556aabc7b5">TC102635513</ParentAssetId>
    <SubmitterId xmlns="9d035d7d-02e5-4a00-8b62-9a556aabc7b5">S-1-10-0-6-1073783045-2557739008</SubmitterId>
    <TemplateStatus xmlns="9d035d7d-02e5-4a00-8b62-9a556aabc7b5" xsi:nil="true"/>
    <APAuthor xmlns="9d035d7d-02e5-4a00-8b62-9a556aabc7b5">
      <UserInfo>
        <DisplayName/>
        <AccountId>555</AccountId>
        <AccountType/>
      </UserInfo>
    </APAuthor>
    <TPCommandLine xmlns="9d035d7d-02e5-4a00-8b62-9a556aabc7b5" xsi:nil="true"/>
    <APDescription xmlns="9d035d7d-02e5-4a00-8b62-9a556aabc7b5">Красочный шаблон на тему «Человечество и космос»</APDescription>
    <LocPublishedLinkedAssetsLookup xmlns="9d035d7d-02e5-4a00-8b62-9a556aabc7b5" xsi:nil="true"/>
    <UAProjectedTotalWords xmlns="9d035d7d-02e5-4a00-8b62-9a556aabc7b5" xsi:nil="true"/>
    <Provider xmlns="9d035d7d-02e5-4a00-8b62-9a556aabc7b5" xsi:nil="true"/>
    <ApprovalLog xmlns="9d035d7d-02e5-4a00-8b62-9a556aabc7b5" xsi:nil="true"/>
    <Component xmlns="91e8d559-4d54-460d-ba58-5d5027f88b4d" xsi:nil="true"/>
    <LastPublishResultLookup xmlns="9d035d7d-02e5-4a00-8b62-9a556aabc7b5" xsi:nil="true"/>
    <BusinessGroup xmlns="9d035d7d-02e5-4a00-8b62-9a556aabc7b5" xsi:nil="true"/>
    <PublishStatusLookup xmlns="9d035d7d-02e5-4a00-8b62-9a556aabc7b5">
      <Value>289499</Value>
      <Value>423621</Value>
    </PublishStatusLookup>
    <RecommendationsModifier xmlns="9d035d7d-02e5-4a00-8b62-9a556aabc7b5" xsi:nil="true"/>
    <SourceTitle xmlns="9d035d7d-02e5-4a00-8b62-9a556aabc7b5" xsi:nil="true"/>
    <AcquiredFrom xmlns="9d035d7d-02e5-4a00-8b62-9a556aabc7b5">Internal MS</AcquiredFrom>
    <CSXSubmissionMarket xmlns="9d035d7d-02e5-4a00-8b62-9a556aabc7b5">3</CSXSubmissionMarket>
    <Markets xmlns="9d035d7d-02e5-4a00-8b62-9a556aabc7b5">
      <Value>3</Value>
    </Markets>
    <OriginalSourceMarket xmlns="9d035d7d-02e5-4a00-8b62-9a556aabc7b5" xsi:nil="true"/>
    <ArtSampleDocs xmlns="9d035d7d-02e5-4a00-8b62-9a556aabc7b5" xsi:nil="true"/>
    <ShowIn xmlns="9d035d7d-02e5-4a00-8b62-9a556aabc7b5">Show everywhere</ShowIn>
    <TPClientViewer xmlns="9d035d7d-02e5-4a00-8b62-9a556aabc7b5" xsi:nil="true"/>
    <IntlLangReviewDate xmlns="9d035d7d-02e5-4a00-8b62-9a556aabc7b5" xsi:nil="true"/>
    <TPFriendlyName xmlns="9d035d7d-02e5-4a00-8b62-9a556aabc7b5" xsi:nil="true"/>
    <AverageRating xmlns="9d035d7d-02e5-4a00-8b62-9a556aabc7b5" xsi:nil="true"/>
    <AssetStart xmlns="9d035d7d-02e5-4a00-8b62-9a556aabc7b5">2011-05-01T04:21:11+00:00</AssetStart>
    <TPComponent xmlns="9d035d7d-02e5-4a00-8b62-9a556aabc7b5" xsi:nil="true"/>
    <CrawlForDependencies xmlns="9d035d7d-02e5-4a00-8b62-9a556aabc7b5">false</CrawlForDependencies>
    <FriendlyTitle xmlns="9d035d7d-02e5-4a00-8b62-9a556aabc7b5" xsi:nil="true"/>
    <LastModifiedDateTime xmlns="9d035d7d-02e5-4a00-8b62-9a556aabc7b5" xsi:nil="true"/>
    <LegacyData xmlns="9d035d7d-02e5-4a00-8b62-9a556aabc7b5" xsi:nil="true"/>
    <LocManualTestRequired xmlns="9d035d7d-02e5-4a00-8b62-9a556aabc7b5" xsi:nil="true"/>
    <Milestone xmlns="9d035d7d-02e5-4a00-8b62-9a556aabc7b5" xsi:nil="true"/>
    <ScenarioTagsTaxHTField0 xmlns="9d035d7d-02e5-4a00-8b62-9a556aabc7b5">
      <Terms xmlns="http://schemas.microsoft.com/office/infopath/2007/PartnerControls"/>
    </ScenarioTagsTaxHTField0>
    <TimesCloned xmlns="9d035d7d-02e5-4a00-8b62-9a556aabc7b5" xsi:nil="true"/>
    <ContentItem xmlns="9d035d7d-02e5-4a00-8b62-9a556aabc7b5" xsi:nil="true"/>
    <IsDeleted xmlns="9d035d7d-02e5-4a00-8b62-9a556aabc7b5">false</IsDeleted>
    <UACurrentWords xmlns="9d035d7d-02e5-4a00-8b62-9a556aabc7b5" xsi:nil="true"/>
    <AssetExpire xmlns="9d035d7d-02e5-4a00-8b62-9a556aabc7b5">2100-01-01T00:00:00+00:00</AssetExpire>
    <Description0 xmlns="91e8d559-4d54-460d-ba58-5d5027f88b4d" xsi:nil="true"/>
    <MachineTranslated xmlns="9d035d7d-02e5-4a00-8b62-9a556aabc7b5">false</MachineTranslated>
    <OutputCachingOn xmlns="9d035d7d-02e5-4a00-8b62-9a556aabc7b5">false</OutputCachingOn>
    <PlannedPubDate xmlns="9d035d7d-02e5-4a00-8b62-9a556aabc7b5" xsi:nil="true"/>
    <CSXUpdate xmlns="9d035d7d-02e5-4a00-8b62-9a556aabc7b5">false</CSXUpdate>
    <FeatureTagsTaxHTField0 xmlns="9d035d7d-02e5-4a00-8b62-9a556aabc7b5">
      <Terms xmlns="http://schemas.microsoft.com/office/infopath/2007/PartnerControls"/>
    </FeatureTagsTaxHTField0>
    <IntlLangReviewer xmlns="9d035d7d-02e5-4a00-8b62-9a556aabc7b5" xsi:nil="true"/>
    <LocOverallPreviewStatusLookup xmlns="9d035d7d-02e5-4a00-8b62-9a556aabc7b5" xsi:nil="true"/>
    <LocOverallPublishStatusLookup xmlns="9d035d7d-02e5-4a00-8b62-9a556aabc7b5" xsi:nil="true"/>
    <IntlLocPriority xmlns="9d035d7d-02e5-4a00-8b62-9a556aabc7b5" xsi:nil="true"/>
    <CSXSubmissionDate xmlns="9d035d7d-02e5-4a00-8b62-9a556aabc7b5">2011-05-01T04:21:10+00:00</CSXSubmissionDate>
    <OriginalRelease xmlns="9d035d7d-02e5-4a00-8b62-9a556aabc7b5">14</OriginalRelease>
    <LocMarketGroupTiers2 xmlns="9d035d7d-02e5-4a00-8b62-9a556aabc7b5" xsi:nil="true"/>
  </documentManagement>
</p:properties>
</file>

<file path=customXml/itemProps1.xml><?xml version="1.0" encoding="utf-8"?>
<ds:datastoreItem xmlns:ds="http://schemas.openxmlformats.org/officeDocument/2006/customXml" ds:itemID="{A5C05813-BC1A-4A28-B524-0B64C28B10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38D789-0694-491E-88AC-582D352D30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9C036D-59A6-46FF-A05B-E7357EDCAB64}">
  <ds:schemaRefs>
    <ds:schemaRef ds:uri="http://schemas.microsoft.com/office/2006/metadata/properties"/>
    <ds:schemaRef ds:uri="http://schemas.microsoft.com/office/infopath/2007/PartnerControls"/>
    <ds:schemaRef ds:uri="9d035d7d-02e5-4a00-8b62-9a556aabc7b5"/>
    <ds:schemaRef ds:uri="91e8d559-4d54-460d-ba58-5d5027f88b4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Космический пейзаж</Template>
  <TotalTime>555</TotalTime>
  <Words>652</Words>
  <Application>Microsoft Office PowerPoint</Application>
  <PresentationFormat>Экран (4:3)</PresentationFormat>
  <Paragraphs>53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Горизонт</vt:lpstr>
      <vt:lpstr>Изучаем космос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Изучаем космос</dc:title>
  <dc:creator>Наталья Боос</dc:creator>
  <cp:lastModifiedBy>123</cp:lastModifiedBy>
  <cp:revision>45</cp:revision>
  <dcterms:created xsi:type="dcterms:W3CDTF">2020-04-04T16:33:17Z</dcterms:created>
  <dcterms:modified xsi:type="dcterms:W3CDTF">2020-04-08T09:34:54Z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  <property fmtid="{D5CDD505-2E9C-101B-9397-08002B2CF9AE}" pid="3" name="ImageGenCounter">
    <vt:i4>0</vt:i4>
  </property>
  <property fmtid="{D5CDD505-2E9C-101B-9397-08002B2CF9AE}" pid="4" name="ImageGenStatus">
    <vt:i4>0</vt:i4>
  </property>
  <property fmtid="{D5CDD505-2E9C-101B-9397-08002B2CF9AE}" pid="5" name="Applications">
    <vt:lpwstr>53;#;#407;#</vt:lpwstr>
  </property>
  <property fmtid="{D5CDD505-2E9C-101B-9397-08002B2CF9AE}" pid="6" name="PolicheckCounter">
    <vt:i4>1</vt:i4>
  </property>
  <property fmtid="{D5CDD505-2E9C-101B-9397-08002B2CF9AE}" pid="7" name="ImageGenTimestamp">
    <vt:filetime>2011-05-01T04:21:10Z</vt:filetime>
  </property>
  <property fmtid="{D5CDD505-2E9C-101B-9397-08002B2CF9AE}" pid="8" name="PolicheckTimestamp">
    <vt:filetime>2011-05-01T05:11:41Z</vt:filetime>
  </property>
  <property fmtid="{D5CDD505-2E9C-101B-9397-08002B2CF9AE}" pid="9" name="PolicheckStatus">
    <vt:i4>3</vt:i4>
  </property>
</Properties>
</file>