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70" r:id="rId8"/>
    <p:sldId id="271" r:id="rId9"/>
    <p:sldId id="257" r:id="rId10"/>
    <p:sldId id="258" r:id="rId11"/>
    <p:sldId id="259" r:id="rId12"/>
    <p:sldId id="260" r:id="rId13"/>
    <p:sldId id="261" r:id="rId14"/>
    <p:sldId id="262" r:id="rId15"/>
    <p:sldId id="265" r:id="rId16"/>
    <p:sldId id="266" r:id="rId17"/>
    <p:sldId id="267" r:id="rId18"/>
    <p:sldId id="268" r:id="rId19"/>
    <p:sldId id="269" r:id="rId20"/>
    <p:sldId id="274" r:id="rId21"/>
    <p:sldId id="275" r:id="rId22"/>
    <p:sldId id="276" r:id="rId23"/>
    <p:sldId id="272" r:id="rId24"/>
    <p:sldId id="273" r:id="rId25"/>
    <p:sldId id="277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ABB-C47A-47B6-9202-EE2D8C06BF84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6D5B44-AFF4-4A4F-80C2-D837E8AA2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ABB-C47A-47B6-9202-EE2D8C06BF84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5B44-AFF4-4A4F-80C2-D837E8AA2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ABB-C47A-47B6-9202-EE2D8C06BF84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5B44-AFF4-4A4F-80C2-D837E8AA2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ABB-C47A-47B6-9202-EE2D8C06BF84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6D5B44-AFF4-4A4F-80C2-D837E8AA2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ABB-C47A-47B6-9202-EE2D8C06BF84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5B44-AFF4-4A4F-80C2-D837E8AA27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ABB-C47A-47B6-9202-EE2D8C06BF84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5B44-AFF4-4A4F-80C2-D837E8AA2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ABB-C47A-47B6-9202-EE2D8C06BF84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E6D5B44-AFF4-4A4F-80C2-D837E8AA27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ABB-C47A-47B6-9202-EE2D8C06BF84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5B44-AFF4-4A4F-80C2-D837E8AA2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ABB-C47A-47B6-9202-EE2D8C06BF84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5B44-AFF4-4A4F-80C2-D837E8AA2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ABB-C47A-47B6-9202-EE2D8C06BF84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5B44-AFF4-4A4F-80C2-D837E8AA2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ABB-C47A-47B6-9202-EE2D8C06BF84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5B44-AFF4-4A4F-80C2-D837E8AA27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B1CABB-C47A-47B6-9202-EE2D8C06BF84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6D5B44-AFF4-4A4F-80C2-D837E8AA27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ВМФ фото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00" cy="4514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AE197B-0CD9-4777-A59A-AB83A63E7155}"/>
              </a:ext>
            </a:extLst>
          </p:cNvPr>
          <p:cNvSpPr txBox="1"/>
          <p:nvPr/>
        </p:nvSpPr>
        <p:spPr>
          <a:xfrm>
            <a:off x="304800" y="4800600"/>
            <a:ext cx="83716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rgbClr val="0070C0"/>
                </a:solidFill>
              </a:rPr>
              <a:t>13 мая</a:t>
            </a:r>
          </a:p>
          <a:p>
            <a:pPr algn="ctr"/>
            <a:r>
              <a:rPr lang="ru-RU" sz="4400" b="1" i="1" dirty="0">
                <a:solidFill>
                  <a:srgbClr val="0070C0"/>
                </a:solidFill>
              </a:rPr>
              <a:t>День Черноморского флота России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ВМФ фото\пограничный корабл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500826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5214950"/>
            <a:ext cx="80724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Пограничный корабль </a:t>
            </a:r>
          </a:p>
          <a:p>
            <a:pPr algn="ctr"/>
            <a:r>
              <a:rPr lang="ru-RU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Российского флота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500826" y="1142984"/>
            <a:ext cx="26431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Моряком ты можешь стать,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Чтоб границу охранять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И служить не на земле,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А на военном …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ВМФ фото\военный корабл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5072074"/>
            <a:ext cx="83582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Военный корабль </a:t>
            </a:r>
          </a:p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Российского флота 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ВМФ фото\пушка на корабл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60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5288340"/>
            <a:ext cx="83582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Пушка на военном </a:t>
            </a:r>
          </a:p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корабле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80528" y="4149080"/>
            <a:ext cx="48965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Ракетные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крейсеры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642278-D6ED-4395-880A-51B09DEA4385}"/>
              </a:ext>
            </a:extLst>
          </p:cNvPr>
          <p:cNvSpPr txBox="1"/>
          <p:nvPr/>
        </p:nvSpPr>
        <p:spPr>
          <a:xfrm>
            <a:off x="5220072" y="62068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ВООРУЖЕНЫ УПРАВЛЯЕМЫМИ РАКЕТАМИ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1A02395-C817-4C3F-B592-66764D40F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6" y="188640"/>
            <a:ext cx="4440418" cy="374651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6FD6F76-998B-417E-B617-70CE45CA3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24944"/>
            <a:ext cx="4248472" cy="35821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72166" y="1643050"/>
            <a:ext cx="3071834" cy="5429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rgbClr val="0070C0"/>
                </a:solidFill>
              </a:rPr>
              <a:t>    </a:t>
            </a:r>
          </a:p>
        </p:txBody>
      </p:sp>
      <p:pic>
        <p:nvPicPr>
          <p:cNvPr id="13" name="Picture 2" descr="C:\Users\Администратор\Desktop\авианосе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558524"/>
            <a:ext cx="6034992" cy="4822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F39C11-B1E5-46B2-8D30-C3517A2FA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031" y="37640"/>
            <a:ext cx="6459938" cy="11538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5E9CA1-1123-4E36-8BBA-21F4B19BB6CB}"/>
              </a:ext>
            </a:extLst>
          </p:cNvPr>
          <p:cNvSpPr txBox="1"/>
          <p:nvPr/>
        </p:nvSpPr>
        <p:spPr>
          <a:xfrm>
            <a:off x="6286512" y="1916832"/>
            <a:ext cx="2605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Боевой корабль для обслуживания и базировании авиации, действующей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в открытом море.</a:t>
            </a:r>
          </a:p>
        </p:txBody>
      </p:sp>
    </p:spTree>
  </p:cSld>
  <p:clrMapOvr>
    <a:masterClrMapping/>
  </p:clrMapOvr>
  <p:transition>
    <p:pull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подлодка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1295400"/>
            <a:ext cx="6480720" cy="465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948264" y="1950343"/>
            <a:ext cx="21957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Под водой она гуляет,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Нашу землю охраняет,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Выполняет наш приказ.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                  У неё есть  зоркий глаз. 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1D7FB-5536-44F9-82CC-B1D09C965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188640"/>
            <a:ext cx="7426317" cy="1152128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Каюта и столовая на подводной лодке</a:t>
            </a:r>
            <a:b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11266" name="Picture 2" descr="C:\Users\Администратор\Desktop\каюта на подлодк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061" y="1464420"/>
            <a:ext cx="4154574" cy="462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AutoShape 2" descr="https://topwar.ru/uploads/posts/2011-06/thumbs/1307427696_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https://topwar.ru/uploads/posts/2011-06/thumbs/1307427696_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3985" y="1464420"/>
            <a:ext cx="4500594" cy="462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145016" cy="11067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Военно-морской парад  Российского флота</a:t>
            </a:r>
            <a:b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DD3F0C-0AD8-4D0E-ACA8-94BF977D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280920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esktop\корабль-спасатель под водо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8072"/>
          <a:stretch>
            <a:fillRect/>
          </a:stretch>
        </p:blipFill>
        <p:spPr bwMode="auto">
          <a:xfrm>
            <a:off x="304800" y="1412776"/>
            <a:ext cx="6283424" cy="5211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516216" y="1844824"/>
            <a:ext cx="24135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Судно, служащее для помощи терпящим  бедствие судам, для подъёма затонувших подводных лодок.</a:t>
            </a:r>
          </a:p>
          <a:p>
            <a:endParaRPr lang="ru-RU" sz="2400" b="1" dirty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732F31B-E131-4876-96D2-A2DCB83C8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54513"/>
            <a:ext cx="85960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Корабль-спасатель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истратор\Desktop\ледоко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190555"/>
            <a:ext cx="5604654" cy="5262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1484784"/>
            <a:ext cx="28575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Судно предназначено для проводки судов во льдах, преодоления ледовых перемычек, прокладки  канала, буксировки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6D62A5A-90EC-46F3-A6E6-4CB447BBB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2" y="232201"/>
            <a:ext cx="87773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ледокол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77E9D7-E1F1-4AE1-ADD4-3B60668A72E8}"/>
              </a:ext>
            </a:extLst>
          </p:cNvPr>
          <p:cNvSpPr txBox="1"/>
          <p:nvPr/>
        </p:nvSpPr>
        <p:spPr>
          <a:xfrm>
            <a:off x="107504" y="116632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Ежегодно, установленный приказом главнокомандующего ВМФ Российской Федерации от 15 июля 1996 года, день 13 мая в России отмечается как День Черноморского флота.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9CFA44-F992-455A-AC3E-37CF57CAE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4" y="1316961"/>
            <a:ext cx="8443825" cy="52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94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34" y="164528"/>
            <a:ext cx="8643966" cy="11308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Капитан корабля</a:t>
            </a:r>
            <a:b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905742"/>
              </p:ext>
            </p:extLst>
          </p:nvPr>
        </p:nvGraphicFramePr>
        <p:xfrm>
          <a:off x="6156176" y="1124744"/>
          <a:ext cx="2987823" cy="5388229"/>
        </p:xfrm>
        <a:graphic>
          <a:graphicData uri="http://schemas.openxmlformats.org/drawingml/2006/table">
            <a:tbl>
              <a:tblPr/>
              <a:tblGrid>
                <a:gridCol w="2987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17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Он на мостике стоит</a:t>
                      </a:r>
                      <a:br>
                        <a:rPr lang="ru-RU" sz="2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 в бинокль морской глядит,</a:t>
                      </a:r>
                      <a:br>
                        <a:rPr lang="ru-RU" sz="2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Не страшит девятый вал —</a:t>
                      </a:r>
                      <a:br>
                        <a:rPr lang="ru-RU" sz="2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Крепко держит он штурвал.</a:t>
                      </a:r>
                      <a:br>
                        <a:rPr lang="ru-RU" sz="2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Он на судне — царь и пан.</a:t>
                      </a:r>
                      <a:br>
                        <a:rPr lang="ru-RU" sz="2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Кто же это? …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3" name="Picture 1" descr="C:\Users\Администратор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713" y="1192770"/>
            <a:ext cx="5400600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1736" y="1268760"/>
            <a:ext cx="2572752" cy="46605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+mn-lt"/>
              </a:rPr>
              <a:t>штурман прокладывает курс корабля</a:t>
            </a:r>
          </a:p>
        </p:txBody>
      </p:sp>
      <p:pic>
        <p:nvPicPr>
          <p:cNvPr id="20482" name="Picture 2" descr="C:\Users\Администратор\Desktop\штурман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1268760"/>
            <a:ext cx="6140216" cy="5023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DD0936-7350-4A4B-873B-E2AB0978D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16632"/>
            <a:ext cx="6425741" cy="1008112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Администратор\Desktop\1019-14-fotoreportazh_voenno-m_r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1331156"/>
            <a:ext cx="5851376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663603"/>
              </p:ext>
            </p:extLst>
          </p:nvPr>
        </p:nvGraphicFramePr>
        <p:xfrm>
          <a:off x="6372200" y="1360208"/>
          <a:ext cx="2557486" cy="5413863"/>
        </p:xfrm>
        <a:graphic>
          <a:graphicData uri="http://schemas.openxmlformats.org/drawingml/2006/table">
            <a:tbl>
              <a:tblPr/>
              <a:tblGrid>
                <a:gridCol w="2557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44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Кто готовит всё по-флотски:</a:t>
                      </a:r>
                      <a:br>
                        <a:rPr lang="ru-RU" sz="2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макароны, борщ и клёцки,</a:t>
                      </a:r>
                      <a:br>
                        <a:rPr lang="ru-RU" sz="2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кашу, блинчики, компот,</a:t>
                      </a:r>
                      <a:br>
                        <a:rPr lang="ru-RU" sz="2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кухню «камбузом» зовёт?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C5F7A2E-3B68-4D4E-BF3A-FBCA23811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2201"/>
            <a:ext cx="87316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Кок - корабельный повар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дминистратор\Desktop\морская пехо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9255" y="1286790"/>
            <a:ext cx="5627665" cy="5238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156176" y="1560405"/>
            <a:ext cx="266429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«Там, где мы, там — победа!» —</a:t>
            </a:r>
            <a:b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Девиз наш славный, боевой.</a:t>
            </a:r>
            <a:b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Мы с моря на берег из века,</a:t>
            </a:r>
            <a:b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Бежали «каменной» стеной!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EA889DD-7568-46BA-B209-C50BE902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6339"/>
            <a:ext cx="8524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Морской десант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Администратор\Desktop\десантники складывают парашю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090" cy="451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5072074"/>
            <a:ext cx="82695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Морская пехота готовится</a:t>
            </a:r>
          </a:p>
          <a:p>
            <a:pPr algn="ctr"/>
            <a:r>
              <a:rPr lang="ru-RU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высадке</a:t>
            </a:r>
          </a:p>
        </p:txBody>
      </p:sp>
    </p:spTree>
  </p:cSld>
  <p:clrMapOvr>
    <a:masterClrMapping/>
  </p:clrMapOvr>
  <p:transition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дминистратор\Desktop\водолаз- исследовател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1268760"/>
            <a:ext cx="5832648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300192" y="1628800"/>
            <a:ext cx="2843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Он живёт в морских глубинах,</a:t>
            </a:r>
            <a:endParaRPr lang="ru-RU" sz="2800" b="1" dirty="0">
              <a:solidFill>
                <a:srgbClr val="0070C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Только он не рыба-кит.</a:t>
            </a:r>
            <a:endParaRPr lang="ru-RU" sz="2800" b="1" dirty="0">
              <a:solidFill>
                <a:srgbClr val="0070C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Носит он скафандр тяжёлый</a:t>
            </a:r>
            <a:endParaRPr lang="ru-RU" sz="2800" b="1" dirty="0">
              <a:solidFill>
                <a:srgbClr val="0070C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В нём на службу он спешит!</a:t>
            </a:r>
            <a:endParaRPr lang="ru-RU" sz="28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FC3A721-09A5-4182-9C0B-92E69E402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00335"/>
            <a:ext cx="8524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Военный водолаз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B16981-FDD4-47D5-A4C6-F39CBF95D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661768"/>
            <a:ext cx="8136904" cy="55344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105110-31AB-446B-953E-565BD3714E5E}"/>
              </a:ext>
            </a:extLst>
          </p:cNvPr>
          <p:cNvSpPr txBox="1"/>
          <p:nvPr/>
        </p:nvSpPr>
        <p:spPr>
          <a:xfrm>
            <a:off x="35496" y="260648"/>
            <a:ext cx="9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13 мая 1783 года в </a:t>
            </a:r>
            <a:r>
              <a:rPr lang="ru-RU" sz="2000" b="1" dirty="0" err="1">
                <a:solidFill>
                  <a:srgbClr val="0070C0"/>
                </a:solidFill>
              </a:rPr>
              <a:t>Ахтиарскую</a:t>
            </a:r>
            <a:r>
              <a:rPr lang="ru-RU" sz="2000" b="1" dirty="0">
                <a:solidFill>
                  <a:srgbClr val="0070C0"/>
                </a:solidFill>
              </a:rPr>
              <a:t> бухту Крыма вошли 13 кораблей Азовской флотилии под командованием вице-адмирала Ф.А. Клокачева.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Позднее к ним присоединились 11 кораблей Днепровской флотилии.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С этого времени морские силы стали именоваться Черноморским флотом.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008EF6-7EE0-4BC1-9B82-A26DE0832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8352928" cy="48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23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BCC484-F538-480D-B1D1-6330315F41DD}"/>
              </a:ext>
            </a:extLst>
          </p:cNvPr>
          <p:cNvSpPr txBox="1"/>
          <p:nvPr/>
        </p:nvSpPr>
        <p:spPr>
          <a:xfrm>
            <a:off x="-108520" y="0"/>
            <a:ext cx="9145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</a:rPr>
              <a:t>Ахтиарская</a:t>
            </a:r>
            <a:r>
              <a:rPr lang="ru-RU" sz="2400" b="1" dirty="0">
                <a:solidFill>
                  <a:srgbClr val="0070C0"/>
                </a:solidFill>
              </a:rPr>
              <a:t> бухта - пункт базирования кораблей флота.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14 июня 1783 года были заложены первые четыре здания будущего города и порта </a:t>
            </a:r>
            <a:r>
              <a:rPr lang="ru-RU" sz="2400" b="1" dirty="0" err="1">
                <a:solidFill>
                  <a:srgbClr val="0070C0"/>
                </a:solidFill>
              </a:rPr>
              <a:t>Ахтиар</a:t>
            </a:r>
            <a:r>
              <a:rPr lang="ru-RU" sz="2400" b="1" dirty="0">
                <a:solidFill>
                  <a:srgbClr val="0070C0"/>
                </a:solidFill>
              </a:rPr>
              <a:t> (Белый утес). 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21 февраля 1784 года по указу Екатерины II городу </a:t>
            </a:r>
            <a:r>
              <a:rPr lang="ru-RU" sz="2400" b="1" dirty="0" err="1">
                <a:solidFill>
                  <a:srgbClr val="0070C0"/>
                </a:solidFill>
              </a:rPr>
              <a:t>Ахтиару</a:t>
            </a:r>
            <a:r>
              <a:rPr lang="ru-RU" sz="2400" b="1" dirty="0">
                <a:solidFill>
                  <a:srgbClr val="0070C0"/>
                </a:solidFill>
              </a:rPr>
              <a:t> было присвоено название Севастополь. 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773971-3206-40A4-A961-EA1CAEAC8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9" y="1841401"/>
            <a:ext cx="8100392" cy="485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8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78D8E1-3F37-4DCE-9074-3B28A145B8FF}"/>
              </a:ext>
            </a:extLst>
          </p:cNvPr>
          <p:cNvSpPr txBox="1"/>
          <p:nvPr/>
        </p:nvSpPr>
        <p:spPr>
          <a:xfrm>
            <a:off x="0" y="116632"/>
            <a:ext cx="9252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Вскоре город и порт Севастополь стал главной базой российского флота на Черном море. Историю флота прославили выдающиеся русские флотоводцы: Федор Ушаков, Михаил Лазарев, Павел Нахимов,  Владимир Истомин, Владимир Корнилов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342B46-9144-41C4-847D-7D847CF14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86292"/>
            <a:ext cx="8208912" cy="477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33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211104-7CE3-4C10-AAF6-080BA15B2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632848" cy="50405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CAFE6A-8914-4214-A0C3-96A3A589D704}"/>
              </a:ext>
            </a:extLst>
          </p:cNvPr>
          <p:cNvSpPr txBox="1"/>
          <p:nvPr/>
        </p:nvSpPr>
        <p:spPr>
          <a:xfrm>
            <a:off x="683568" y="11663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В 2020 году на базе сторожевого корабля «Сметливый» будет открыт Музей Военно-Морского Флота. </a:t>
            </a:r>
          </a:p>
        </p:txBody>
      </p:sp>
    </p:spTree>
    <p:extLst>
      <p:ext uri="{BB962C8B-B14F-4D97-AF65-F5344CB8AC3E}">
        <p14:creationId xmlns:p14="http://schemas.microsoft.com/office/powerpoint/2010/main" val="423525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истратор\Desktop\парадная форма моря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803" y="1268760"/>
            <a:ext cx="5040560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417368" y="1388822"/>
            <a:ext cx="372663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корабле ходить я буду,</a:t>
            </a:r>
            <a:b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Когда на Флот служить пойду.</a:t>
            </a:r>
            <a:b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тот корабль, подобно чуду,</a:t>
            </a:r>
            <a:b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Взметает встречную волну.</a:t>
            </a:r>
            <a:b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нём живёт его команда —</a:t>
            </a:r>
            <a:b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 люди разных возрастов.</a:t>
            </a:r>
            <a:b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буду младшим, это правда,</a:t>
            </a:r>
            <a:b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кто назвать меня готов?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0E1BEBC-0F7F-464A-B817-1B635D65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232201"/>
            <a:ext cx="89561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Парадная морская форма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Администратор\Desktop\безкозыр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5357826"/>
            <a:ext cx="8715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головной убор моряка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E:\ВМФ фото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00892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5214950"/>
            <a:ext cx="82153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Флагман российского </a:t>
            </a:r>
          </a:p>
          <a:p>
            <a:pPr algn="ctr"/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флота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72330" y="1071546"/>
            <a:ext cx="20716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Флагман—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это корабль, на котором находятся командующий или командир соединения, штаб и флагманский командный пункт </a:t>
            </a: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519</TotalTime>
  <Words>506</Words>
  <Application>Microsoft Office PowerPoint</Application>
  <PresentationFormat>Экран (4:3)</PresentationFormat>
  <Paragraphs>54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Парадная морская форма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Каюта и столовая на подводной лодке </vt:lpstr>
      <vt:lpstr>Военно-морской парад  Российского флота </vt:lpstr>
      <vt:lpstr>Корабль-спасатель</vt:lpstr>
      <vt:lpstr>ледокол</vt:lpstr>
      <vt:lpstr>Капитан корабля </vt:lpstr>
      <vt:lpstr>штурман прокладывает курс корабля</vt:lpstr>
      <vt:lpstr>Кок - корабельный повар</vt:lpstr>
      <vt:lpstr>Морской десант</vt:lpstr>
      <vt:lpstr>Презентация PowerPoint</vt:lpstr>
      <vt:lpstr>Военный водолаз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Наталья Боос</cp:lastModifiedBy>
  <cp:revision>63</cp:revision>
  <dcterms:created xsi:type="dcterms:W3CDTF">2016-02-07T18:18:17Z</dcterms:created>
  <dcterms:modified xsi:type="dcterms:W3CDTF">2020-05-12T11:55:15Z</dcterms:modified>
</cp:coreProperties>
</file>