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/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6213-CFA5-4F06-A6E6-5D2C6A64A4C3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74072-3C68-421A-A786-1A329D67F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40A-5E65-49A7-A88F-F75A1D4A9943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27B721-9952-4A78-A94B-2CD0D3EB0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30567-8746-4D78-A5F1-6049E19ADB16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55BE8A-D5F3-4BF8-8260-21AE86A61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1688-31B1-4E32-95F0-D86ABB32EC8E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BA03E-AF00-43EA-8FEF-5B679DB47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2690D-A9FA-4D6D-94B5-FA0AD1F08642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03EAC1-BC3F-4574-BC16-9C51216FC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77DE-615D-4D97-9247-15647C135BB8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D98853-0F26-41D8-9C31-91AD5EC16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2056-B8B6-44E7-8959-3CEEB587B39F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BD2FA8-05AB-402F-9549-199047981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CCB4C-6C5D-47D1-B9E7-347EF8E81B8C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E5C029-1BA9-45BF-9A94-CFF51E15E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0889F-2386-43DD-9291-BC56629E29AA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52F453-2032-449E-A292-590212E6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FB84-FD71-45D0-8F0E-332596928E8D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D7E47F-BA7D-41DC-8742-177501C96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00FAB-0C7D-4703-8250-FFD37C0406F8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FD16AF-9ECE-4EF0-AFA8-B4820E540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A6EF-A6C1-4F8B-ACF5-6F5C77E5C6D1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616B52-E04A-4577-8090-782E3617A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9E318-ABF8-4C58-99F6-3F527ADD7613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2CE9A-7226-4958-B3A3-1D7F03776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8B492-0ACC-4B9F-917E-2637D132F3E7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629695-EEF6-40C7-BAAA-232D5528C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2CB3-164F-472E-9B34-342C6CBF82B1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F07748-2470-4F13-8D7A-52912083B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E462-3889-404A-9327-0C52BC2AE1A8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34321C-4EA6-492B-8F47-5C95F48A2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/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/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/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/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/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/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/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/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1FC1BC-C94B-4624-885E-978C40719641}" type="datetimeFigureOut">
              <a:rPr lang="en-US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6162D41-E021-40A5-A3FB-ED4B04239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Социальное и финансовое образование детей дошкольного возраста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dirty="0"/>
          </a:p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dirty="0" err="1"/>
              <a:t>Будылкина</a:t>
            </a:r>
            <a:r>
              <a:rPr lang="ru-RU" sz="3200" dirty="0"/>
              <a:t> Нина Васильевна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Формы работы по социальному и финансовому образованию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400"/>
              <a:t>интегративные, включающие и творческие проекты, и праздники, и экскурсии, сюжетно-ролевые игры, моделирующие жизненные ситуации, </a:t>
            </a:r>
          </a:p>
          <a:p>
            <a:pPr eaLnBrk="1" hangingPunct="1"/>
            <a:r>
              <a:rPr lang="ru-RU" sz="2400"/>
              <a:t>занятия-соревнования, занятия-путешествия, занятия-экскурсии, занятия-викторины и т.д.</a:t>
            </a:r>
          </a:p>
          <a:p>
            <a:pPr eaLnBrk="1" hangingPunct="1"/>
            <a:r>
              <a:rPr lang="ru-RU" sz="2400"/>
              <a:t>организация настольных и развивающих игр, решение арифметических задач, кроссвордов, использование сказок экономического содержания в игровой деятельности и на занятиях и т.д</a:t>
            </a:r>
            <a:r>
              <a:rPr lang="ru-RU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"/>
          <p:cNvSpPr>
            <a:spLocks noGrp="1"/>
          </p:cNvSpPr>
          <p:nvPr>
            <p:ph type="title"/>
          </p:nvPr>
        </p:nvSpPr>
        <p:spPr>
          <a:xfrm>
            <a:off x="2589213" y="446088"/>
            <a:ext cx="9434512" cy="1382712"/>
          </a:xfrm>
        </p:spPr>
        <p:txBody>
          <a:bodyPr/>
          <a:lstStyle/>
          <a:p>
            <a:pPr eaLnBrk="1" hangingPunct="1"/>
            <a:r>
              <a:rPr lang="ru-RU" sz="3200" b="1" dirty="0"/>
              <a:t>Джулиан Годфри «Как научить ребенка обращаться с деньгами»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b="1" dirty="0"/>
              <a:t>М.: Добрая книга, 2006.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459413" y="1870075"/>
            <a:ext cx="6045200" cy="39909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Четким и понятным языком автор дает конкретные практические  рекомендации, в которых нуждается каждая семья, и главное достоинство этих рекомендаций в том, что применять их можно сразу, прямо сейчас, независимо от того, сколько лет ребенку. </a:t>
            </a:r>
          </a:p>
          <a:p>
            <a:pPr eaLnBrk="1" hangingPunct="1">
              <a:defRPr/>
            </a:pPr>
            <a:r>
              <a:rPr lang="ru-RU" sz="2400" dirty="0"/>
              <a:t>Глава 3. </a:t>
            </a:r>
            <a:r>
              <a:rPr lang="ru-RU" sz="2400" b="1" dirty="0"/>
              <a:t>Первая ступень: 5–8 лет.</a:t>
            </a:r>
          </a:p>
          <a:p>
            <a:pPr indent="12700" eaLnBrk="1" hangingPunct="1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2400" b="1" dirty="0"/>
              <a:t>«Я же еще маленький!»</a:t>
            </a:r>
          </a:p>
        </p:txBody>
      </p:sp>
      <p:pic>
        <p:nvPicPr>
          <p:cNvPr id="28676" name="Picture 2" descr="D:\авг 2009\Наталья\Тематическая подборка\финансовая грамотность\Годфр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1575" y="1795463"/>
            <a:ext cx="3186113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3"/>
          <p:cNvSpPr>
            <a:spLocks noGrp="1"/>
          </p:cNvSpPr>
          <p:nvPr>
            <p:ph type="title"/>
          </p:nvPr>
        </p:nvSpPr>
        <p:spPr>
          <a:xfrm>
            <a:off x="2589213" y="446088"/>
            <a:ext cx="9434512" cy="1382712"/>
          </a:xfrm>
        </p:spPr>
        <p:txBody>
          <a:bodyPr/>
          <a:lstStyle/>
          <a:p>
            <a:pPr eaLnBrk="1" hangingPunct="1"/>
            <a:r>
              <a:rPr lang="ru-RU" sz="3200" b="1"/>
              <a:t>Шатова А. Д. </a:t>
            </a:r>
            <a:br>
              <a:rPr lang="ru-RU" sz="3200" b="1"/>
            </a:br>
            <a:r>
              <a:rPr lang="ru-RU" sz="3200" b="1"/>
              <a:t>«Дошкольник и… экономика»</a:t>
            </a:r>
            <a:r>
              <a:rPr lang="ru-RU" sz="2800" b="1"/>
              <a:t/>
            </a:r>
            <a:br>
              <a:rPr lang="ru-RU" sz="2800" b="1"/>
            </a:br>
            <a:r>
              <a:rPr lang="ru-RU" b="1"/>
              <a:t>М.: МИПКРО, 1996.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459413" y="1870075"/>
            <a:ext cx="6045200" cy="39909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400" dirty="0"/>
              <a:t>Парциальная программа рассчитана на работу с детьми </a:t>
            </a:r>
            <a:r>
              <a:rPr lang="ru-RU" sz="2400" b="1" dirty="0"/>
              <a:t>старшего дошкольного возраста</a:t>
            </a:r>
            <a:r>
              <a:rPr lang="ru-RU" sz="2400" dirty="0"/>
              <a:t>. </a:t>
            </a:r>
          </a:p>
          <a:p>
            <a:pPr eaLnBrk="1" hangingPunct="1">
              <a:defRPr/>
            </a:pPr>
            <a:r>
              <a:rPr lang="ru-RU" sz="2400" dirty="0"/>
              <a:t>Цель программы – ознакомление детей с азами экономики. </a:t>
            </a:r>
          </a:p>
          <a:p>
            <a:pPr eaLnBrk="1" hangingPunct="1">
              <a:defRPr/>
            </a:pPr>
            <a:r>
              <a:rPr lang="ru-RU" sz="2400" dirty="0"/>
              <a:t>Программа основана на комплексном подходе к развитию личности ребенка и предусматривает тесную связь этического, трудового и экономического воспитания.</a:t>
            </a:r>
            <a:endParaRPr lang="ru-RU" sz="2400" b="1" dirty="0"/>
          </a:p>
        </p:txBody>
      </p:sp>
      <p:pic>
        <p:nvPicPr>
          <p:cNvPr id="29700" name="Picture 2" descr="D:\авг 2009\Наталья\Тематическая подборка\финансовая грамотность\Основы ФГ у дошкольников\Шатова Деньг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38" y="1757363"/>
            <a:ext cx="27416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2" descr="D:\авг 2009\Наталья\Тематическая подборка\финансовая грамотность\Годфр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8750" y="2135188"/>
            <a:ext cx="22637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Прямоугольник 5"/>
          <p:cNvSpPr>
            <a:spLocks noChangeArrowheads="1"/>
          </p:cNvSpPr>
          <p:nvPr/>
        </p:nvSpPr>
        <p:spPr bwMode="auto">
          <a:xfrm>
            <a:off x="1377950" y="5945188"/>
            <a:ext cx="10550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Шатова А. Д. </a:t>
            </a:r>
            <a:r>
              <a:rPr lang="ru-RU"/>
              <a:t>Деньги. Маленькая энциклопедия для дошкольников. М.: Ювента, 2003.</a:t>
            </a:r>
          </a:p>
          <a:p>
            <a:r>
              <a:rPr lang="ru-RU" b="1"/>
              <a:t>Шатова А. Д. </a:t>
            </a:r>
            <a:r>
              <a:rPr lang="ru-RU"/>
              <a:t>Экономическое воспитание дошкольников. М.: Педобщество России, 2005.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3"/>
          <p:cNvSpPr>
            <a:spLocks noGrp="1"/>
          </p:cNvSpPr>
          <p:nvPr>
            <p:ph type="title"/>
          </p:nvPr>
        </p:nvSpPr>
        <p:spPr>
          <a:xfrm>
            <a:off x="2589213" y="446088"/>
            <a:ext cx="9434512" cy="1382712"/>
          </a:xfrm>
        </p:spPr>
        <p:txBody>
          <a:bodyPr/>
          <a:lstStyle/>
          <a:p>
            <a:pPr eaLnBrk="1" hangingPunct="1"/>
            <a:r>
              <a:rPr lang="ru-RU" sz="2800" b="1" dirty="0"/>
              <a:t>Смоленцева А. А. «Введение в мир экономики, или Как мы играем в экономику»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b="1" dirty="0"/>
              <a:t>М.: Детство-Пресс, 2008.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459413" y="1870075"/>
            <a:ext cx="6249987" cy="42576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sz="2800" dirty="0"/>
              <a:t>В учебно-методическом пособии представлена оригинальная методика экономического воспитания старших дошкольников, реализуемая через обогащение привычных видов детской деятельности экономическим содержанием. Приводятся конспекты занятий, сюжетно-дидактические и дидактические игры, проблемные ситуации, логические задачи, кроссворды, сказки, пословицы на экономические темы</a:t>
            </a:r>
            <a:r>
              <a:rPr lang="ru-RU" sz="2600" dirty="0"/>
              <a:t>.</a:t>
            </a:r>
            <a:r>
              <a:rPr lang="ru-RU" sz="2400" dirty="0"/>
              <a:t> </a:t>
            </a:r>
            <a:endParaRPr lang="ru-RU" sz="2400" b="1" dirty="0"/>
          </a:p>
        </p:txBody>
      </p:sp>
      <p:pic>
        <p:nvPicPr>
          <p:cNvPr id="30724" name="Picture 2" descr="D:\авг 2009\Наталья\Тематическая подборка\финансовая грамотность\Годфр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5563" y="2081213"/>
            <a:ext cx="2438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3"/>
          <p:cNvSpPr>
            <a:spLocks noGrp="1"/>
          </p:cNvSpPr>
          <p:nvPr>
            <p:ph type="title"/>
          </p:nvPr>
        </p:nvSpPr>
        <p:spPr>
          <a:xfrm>
            <a:off x="2589213" y="446088"/>
            <a:ext cx="9434512" cy="1382712"/>
          </a:xfrm>
        </p:spPr>
        <p:txBody>
          <a:bodyPr/>
          <a:lstStyle/>
          <a:p>
            <a:pPr eaLnBrk="1" hangingPunct="1"/>
            <a:r>
              <a:rPr lang="ru-RU" sz="2800" b="1" dirty="0" err="1"/>
              <a:t>Табих</a:t>
            </a:r>
            <a:r>
              <a:rPr lang="ru-RU" sz="2800" b="1" dirty="0"/>
              <a:t> У. Н.</a:t>
            </a:r>
            <a:br>
              <a:rPr lang="ru-RU" sz="2800" b="1" dirty="0"/>
            </a:br>
            <a:r>
              <a:rPr lang="ru-RU" sz="2800" b="1" dirty="0"/>
              <a:t>«Дошкольникам об экономике»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b="1" dirty="0"/>
              <a:t>Минск: </a:t>
            </a:r>
            <a:r>
              <a:rPr lang="ru-RU" b="1" dirty="0" err="1"/>
              <a:t>Вышэйшая</a:t>
            </a:r>
            <a:r>
              <a:rPr lang="ru-RU" b="1" dirty="0"/>
              <a:t> школа, 2007.</a:t>
            </a:r>
          </a:p>
        </p:txBody>
      </p:sp>
      <p:sp>
        <p:nvSpPr>
          <p:cNvPr id="31747" name="Содержимое 4"/>
          <p:cNvSpPr>
            <a:spLocks noGrp="1"/>
          </p:cNvSpPr>
          <p:nvPr>
            <p:ph idx="1"/>
          </p:nvPr>
        </p:nvSpPr>
        <p:spPr>
          <a:xfrm>
            <a:off x="5459413" y="1870075"/>
            <a:ext cx="6249987" cy="4257675"/>
          </a:xfrm>
        </p:spPr>
        <p:txBody>
          <a:bodyPr/>
          <a:lstStyle/>
          <a:p>
            <a:pPr eaLnBrk="1" hangingPunct="1"/>
            <a:r>
              <a:rPr lang="ru-RU" sz="2400" dirty="0"/>
              <a:t>Предназначена для формирования основ экономического мышления у детей </a:t>
            </a:r>
            <a:r>
              <a:rPr lang="ru-RU" sz="2400" b="1" dirty="0"/>
              <a:t>старшего дошкольного возраста</a:t>
            </a:r>
            <a:r>
              <a:rPr lang="ru-RU" sz="2400" dirty="0"/>
              <a:t>. Включает изложенный в увлекательной форме познавательный материал и занимательные задания, которые помогут детям расширить и закрепить знания об экономических явлениях жизни. </a:t>
            </a:r>
            <a:endParaRPr lang="ru-RU" sz="2400" b="1" dirty="0"/>
          </a:p>
        </p:txBody>
      </p:sp>
      <p:pic>
        <p:nvPicPr>
          <p:cNvPr id="31748" name="Picture 2" descr="D:\авг 2009\Наталья\Тематическая подборка\финансовая грамотность\Годфр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5563" y="2120900"/>
            <a:ext cx="24384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b="1"/>
              <a:t>Нормативные правовые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Закон от 29 декабря 2012 года №273-ФЗ «Об образовании в Российской Федерации» (части 1, 2 статьи 28).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Приказ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Минобрнауки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РФ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17 октября 2013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№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1155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федерального государственного образовательного стандарта дошкольного образования»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b="1"/>
              <a:t>Нормативные правовые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1982788"/>
            <a:ext cx="8915400" cy="48752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Постановление Правительства Российской Федерации от 15 августа 2013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№ 706 «Об утверждении правил оказания платных образовательных услуг».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СанПиН 2.4.1.3049-13 «Санитарно-эпидемиологические требования к устройству, содержанию и организации режима работы дошкольных образовательных организаций», утвержденные постановлением Главного государственного санитарного врача Российской Федерации от 15 мая 2013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№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b="1"/>
              <a:t>Нормативные правовые документы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Письмо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Минобрнауки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РФ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28 февраля 2014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 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№ 08-249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«Комментарии к ФГОС ДО»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Письмо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Минобрнауки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РФ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29 июля 2015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          №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08-1164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«Методические рекомендации по использованию Примерной основной образовательной программы дошкольного образования при разработке образовательной программы дошкольного образования в образовательной организации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b="1"/>
              <a:t>Нормативные правовые документы</a:t>
            </a:r>
            <a:endParaRPr lang="ru-RU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400" b="1" dirty="0"/>
              <a:t>Методические рекомендации по формированию развивающей предметно-пространственной среды в дошкольных образовательных организациях Московской области</a:t>
            </a:r>
            <a:r>
              <a:rPr lang="ru-RU" sz="2400" dirty="0"/>
              <a:t> (ГОУ ВО МО «Государственный гуманитарно-технологический университет», 2016 год</a:t>
            </a:r>
            <a:r>
              <a:rPr lang="ru-RU" sz="2400" dirty="0" smtClean="0"/>
              <a:t>).</a:t>
            </a:r>
            <a:endParaRPr lang="ru-RU" sz="2400" dirty="0"/>
          </a:p>
          <a:p>
            <a:pPr eaLnBrk="1" hangingPunct="1"/>
            <a:r>
              <a:rPr lang="ru-RU" sz="2400" dirty="0"/>
              <a:t>Примерная основная образовательная программа дошкольного образования, одобренная решением федерального учебно-методического объединения по общему образованию (протокол от 20 мая 2015 </a:t>
            </a:r>
            <a:r>
              <a:rPr lang="ru-RU" sz="2400" dirty="0" smtClean="0"/>
              <a:t>г </a:t>
            </a:r>
            <a:r>
              <a:rPr lang="ru-RU" sz="2400" dirty="0"/>
              <a:t>№ 2/15).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Пути реализации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социальному и финансовому образованию дошкольников может быть реализована двумя путями: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рамках основной образовательной программы учреждения,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рамках оказания дополнительных платных образовательных услуг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СанПиН 2.4.1.3049-13</a:t>
            </a:r>
            <a:r>
              <a:rPr lang="ru-RU"/>
              <a:t> 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400"/>
              <a:t>Продолжительность непрерывной непосредственной образовательной деятельности для детей </a:t>
            </a:r>
            <a:r>
              <a:rPr lang="ru-RU" sz="2400" b="1"/>
              <a:t>от 5 до 6 лет </a:t>
            </a:r>
            <a:r>
              <a:rPr lang="ru-RU" sz="2400"/>
              <a:t>– не более </a:t>
            </a:r>
            <a:r>
              <a:rPr lang="ru-RU" sz="2400" b="1"/>
              <a:t>25 минут</a:t>
            </a:r>
            <a:r>
              <a:rPr lang="ru-RU" sz="2400"/>
              <a:t>, максимально допустимый объем образовательной нагрузки в первой половине для  старшей группе – </a:t>
            </a:r>
            <a:r>
              <a:rPr lang="ru-RU" sz="2400" b="1"/>
              <a:t>45 минут</a:t>
            </a:r>
            <a:r>
              <a:rPr lang="ru-RU" sz="2400"/>
              <a:t>. В середине времени, отведённого на непрерывную образовательную деятельность, проводят физкультурные минутки. Перерывы между периодами непрерывной образовательной деятельности – не менее </a:t>
            </a:r>
            <a:r>
              <a:rPr lang="ru-RU" sz="2400" b="1"/>
              <a:t>10 минут.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СанПиН 2.4.1.3049-13</a:t>
            </a:r>
            <a:r>
              <a:rPr lang="ru-RU"/>
              <a:t> 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700"/>
              <a:t>Образовательная деятельность с детьми старшего дошкольного возраста может осуществляться во второй половине дня после дневного сна. Её продолжительность должна составлять не более </a:t>
            </a:r>
            <a:r>
              <a:rPr lang="ru-RU" sz="2700" b="1"/>
              <a:t>25 – 30 минут </a:t>
            </a:r>
            <a:r>
              <a:rPr lang="ru-RU" sz="2700"/>
              <a:t>в день. В середине непосредственной образовательной деятельности статического характера проводятся физкультурные минутки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Дополнительные</a:t>
            </a:r>
            <a:br>
              <a:rPr lang="ru-RU" b="1"/>
            </a:br>
            <a:r>
              <a:rPr lang="ru-RU" b="1"/>
              <a:t> образовательные услуги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800"/>
              <a:t>Виды дополнительных образовательных услуг, оказываемых за рамками образовательной программы дошкольной образовательной организацией, размер и условия оплаты </a:t>
            </a:r>
            <a:r>
              <a:rPr lang="ru-RU" sz="2800" b="1"/>
              <a:t>должны быть предусмотрены в договоре, </a:t>
            </a:r>
            <a:r>
              <a:rPr lang="ru-RU" sz="2800"/>
              <a:t>заключаемом между руководителем ДОО и родителем (законным представителем) ребёнка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696</Words>
  <Application>Microsoft Office PowerPoint</Application>
  <PresentationFormat>Произвольный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Социальное и финансовое образование детей дошкольного возраста</vt:lpstr>
      <vt:lpstr>Нормативные правовые документы</vt:lpstr>
      <vt:lpstr>Нормативные правовые документы</vt:lpstr>
      <vt:lpstr>Нормативные правовые документы</vt:lpstr>
      <vt:lpstr>Нормативные правовые документы</vt:lpstr>
      <vt:lpstr>Пути реализации</vt:lpstr>
      <vt:lpstr>СанПиН 2.4.1.3049-13 </vt:lpstr>
      <vt:lpstr>СанПиН 2.4.1.3049-13 </vt:lpstr>
      <vt:lpstr>Дополнительные  образовательные услуги</vt:lpstr>
      <vt:lpstr>Формы работы по социальному и финансовому образованию</vt:lpstr>
      <vt:lpstr>Джулиан Годфри «Как научить ребенка обращаться с деньгами» М.: Добрая книга, 2006.</vt:lpstr>
      <vt:lpstr>Шатова А. Д.  «Дошкольник и… экономика» М.: МИПКРО, 1996.</vt:lpstr>
      <vt:lpstr>Смоленцева А. А. «Введение в мир экономики, или Как мы играем в экономику» М.: Детство-Пресс, 2008.</vt:lpstr>
      <vt:lpstr>Табих У. Н. «Дошкольникам об экономике» Минск: Вышэйшая школа, 2007.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и финансовое образование детей дошкольного возраста</dc:title>
  <dc:creator>Нина Будылкина</dc:creator>
  <cp:lastModifiedBy>123</cp:lastModifiedBy>
  <cp:revision>15</cp:revision>
  <dcterms:created xsi:type="dcterms:W3CDTF">2016-06-10T18:56:07Z</dcterms:created>
  <dcterms:modified xsi:type="dcterms:W3CDTF">2020-05-23T08:07:44Z</dcterms:modified>
</cp:coreProperties>
</file>